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handoutMasterIdLst>
    <p:handoutMasterId r:id="rId25"/>
  </p:handoutMasterIdLst>
  <p:sldIdLst>
    <p:sldId id="273" r:id="rId3"/>
    <p:sldId id="274" r:id="rId4"/>
    <p:sldId id="285" r:id="rId5"/>
    <p:sldId id="284" r:id="rId6"/>
    <p:sldId id="277" r:id="rId7"/>
    <p:sldId id="293" r:id="rId8"/>
    <p:sldId id="288" r:id="rId9"/>
    <p:sldId id="290" r:id="rId10"/>
    <p:sldId id="276" r:id="rId11"/>
    <p:sldId id="294" r:id="rId12"/>
    <p:sldId id="286" r:id="rId13"/>
    <p:sldId id="278" r:id="rId14"/>
    <p:sldId id="295" r:id="rId15"/>
    <p:sldId id="283" r:id="rId16"/>
    <p:sldId id="281" r:id="rId17"/>
    <p:sldId id="282" r:id="rId18"/>
    <p:sldId id="256" r:id="rId19"/>
    <p:sldId id="270" r:id="rId20"/>
    <p:sldId id="267" r:id="rId21"/>
    <p:sldId id="257" r:id="rId22"/>
    <p:sldId id="292" r:id="rId23"/>
  </p:sldIdLst>
  <p:sldSz cx="9144000" cy="6858000" type="screen4x3"/>
  <p:notesSz cx="6797675" cy="992822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4580545-F7CD-4FC5-BC72-4164A534E52F}" type="datetimeFigureOut">
              <a:rPr lang="hr-HR" smtClean="0"/>
              <a:t>29.4.2015.</a:t>
            </a:fld>
            <a:endParaRPr lang="hr-H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B168A1DD-178F-4D7E-88AA-61A14645C90E}" type="slidenum">
              <a:rPr lang="hr-HR" smtClean="0"/>
              <a:t>‹#›</a:t>
            </a:fld>
            <a:endParaRPr lang="hr-HR"/>
          </a:p>
        </p:txBody>
      </p:sp>
    </p:spTree>
    <p:extLst>
      <p:ext uri="{BB962C8B-B14F-4D97-AF65-F5344CB8AC3E}">
        <p14:creationId xmlns:p14="http://schemas.microsoft.com/office/powerpoint/2010/main" val="3291790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EB122ED-CAF6-4AB7-824B-C9BA8A131B2A}" type="datetimeFigureOut">
              <a:rPr lang="hr-HR" smtClean="0"/>
              <a:pPr/>
              <a:t>29.4.2015.</a:t>
            </a:fld>
            <a:endParaRPr lang="hr-H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FBE7F79-4136-4F18-A1BD-5141F7CD185F}" type="slidenum">
              <a:rPr lang="hr-HR" smtClean="0"/>
              <a:pPr/>
              <a:t>‹#›</a:t>
            </a:fld>
            <a:endParaRPr lang="hr-HR"/>
          </a:p>
        </p:txBody>
      </p:sp>
    </p:spTree>
    <p:extLst>
      <p:ext uri="{BB962C8B-B14F-4D97-AF65-F5344CB8AC3E}">
        <p14:creationId xmlns:p14="http://schemas.microsoft.com/office/powerpoint/2010/main" val="238050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E7F79-4136-4F18-A1BD-5141F7CD185F}" type="slidenum">
              <a:rPr lang="hr-HR" smtClean="0"/>
              <a:pPr/>
              <a:t>1</a:t>
            </a:fld>
            <a:endParaRPr lang="hr-HR"/>
          </a:p>
        </p:txBody>
      </p:sp>
    </p:spTree>
    <p:extLst>
      <p:ext uri="{BB962C8B-B14F-4D97-AF65-F5344CB8AC3E}">
        <p14:creationId xmlns:p14="http://schemas.microsoft.com/office/powerpoint/2010/main" val="52264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Obzirom</a:t>
            </a:r>
            <a:r>
              <a:rPr lang="hr-HR" baseline="0" dirty="0" smtClean="0"/>
              <a:t> da je energetska učinkovitost jednako konkurentnost, pristup više ne može biti samo parcijalan, već mora biti cjelovit, odnosno mora obuhvatiti cijelu organizaciju. Zbog toga su naši novi proizvodi usmjerenu upravo na poboljšanju efikasnosti cijele organizacije.</a:t>
            </a:r>
            <a:endParaRPr lang="hr-HR" dirty="0"/>
          </a:p>
        </p:txBody>
      </p:sp>
      <p:sp>
        <p:nvSpPr>
          <p:cNvPr id="4" name="Slide Number Placeholder 3"/>
          <p:cNvSpPr>
            <a:spLocks noGrp="1"/>
          </p:cNvSpPr>
          <p:nvPr>
            <p:ph type="sldNum" sz="quarter" idx="10"/>
          </p:nvPr>
        </p:nvSpPr>
        <p:spPr/>
        <p:txBody>
          <a:bodyPr/>
          <a:lstStyle/>
          <a:p>
            <a:fld id="{1FBE7F79-4136-4F18-A1BD-5141F7CD185F}" type="slidenum">
              <a:rPr lang="hr-HR" smtClean="0"/>
              <a:pPr/>
              <a:t>12</a:t>
            </a:fld>
            <a:endParaRPr lang="hr-HR"/>
          </a:p>
        </p:txBody>
      </p:sp>
    </p:spTree>
    <p:extLst>
      <p:ext uri="{BB962C8B-B14F-4D97-AF65-F5344CB8AC3E}">
        <p14:creationId xmlns:p14="http://schemas.microsoft.com/office/powerpoint/2010/main" val="1628556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Obzirom</a:t>
            </a:r>
            <a:r>
              <a:rPr lang="hr-HR" baseline="0" dirty="0" smtClean="0"/>
              <a:t> da je energetska učinkovitost jednako konkurentnost, pristup više ne može biti samo parcijalan, već mora biti cjelovit, odnosno mora obuhvatiti cijelu organizaciju. Zbog toga su naši novi proizvodi usmjerenu upravo na poboljšanju efikasnosti cijele organizacije.</a:t>
            </a:r>
            <a:endParaRPr lang="hr-HR" dirty="0"/>
          </a:p>
        </p:txBody>
      </p:sp>
      <p:sp>
        <p:nvSpPr>
          <p:cNvPr id="4" name="Slide Number Placeholder 3"/>
          <p:cNvSpPr>
            <a:spLocks noGrp="1"/>
          </p:cNvSpPr>
          <p:nvPr>
            <p:ph type="sldNum" sz="quarter" idx="10"/>
          </p:nvPr>
        </p:nvSpPr>
        <p:spPr/>
        <p:txBody>
          <a:bodyPr/>
          <a:lstStyle/>
          <a:p>
            <a:fld id="{1FBE7F79-4136-4F18-A1BD-5141F7CD185F}" type="slidenum">
              <a:rPr lang="hr-HR" smtClean="0">
                <a:solidFill>
                  <a:prstClr val="black"/>
                </a:solidFill>
              </a:rPr>
              <a:pPr/>
              <a:t>13</a:t>
            </a:fld>
            <a:endParaRPr lang="hr-HR">
              <a:solidFill>
                <a:prstClr val="black"/>
              </a:solidFill>
            </a:endParaRPr>
          </a:p>
        </p:txBody>
      </p:sp>
    </p:spTree>
    <p:extLst>
      <p:ext uri="{BB962C8B-B14F-4D97-AF65-F5344CB8AC3E}">
        <p14:creationId xmlns:p14="http://schemas.microsoft.com/office/powerpoint/2010/main" val="4292850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6048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15988" y="744538"/>
            <a:ext cx="4965700" cy="3724275"/>
          </a:xfrm>
          <a:ln/>
        </p:spPr>
      </p:sp>
      <p:sp>
        <p:nvSpPr>
          <p:cNvPr id="5325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340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915988" y="744538"/>
            <a:ext cx="4965700" cy="3724275"/>
          </a:xfrm>
          <a:ln/>
        </p:spPr>
      </p:sp>
      <p:sp>
        <p:nvSpPr>
          <p:cNvPr id="542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8905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42B355CA-4F89-4680-88A5-2E619FA822D3}" type="datetimeFigureOut">
              <a:rPr lang="hr-HR" smtClean="0"/>
              <a:pPr/>
              <a:t>29.4.2015.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290096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2B355CA-4F89-4680-88A5-2E619FA822D3}" type="datetimeFigureOut">
              <a:rPr lang="hr-HR" smtClean="0"/>
              <a:pPr/>
              <a:t>29.4.2015.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4284772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2B355CA-4F89-4680-88A5-2E619FA822D3}" type="datetimeFigureOut">
              <a:rPr lang="hr-HR" smtClean="0"/>
              <a:pPr/>
              <a:t>29.4.2015.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350130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42B355CA-4F89-4680-88A5-2E619FA822D3}" type="datetimeFigureOut">
              <a:rPr lang="hr-HR" smtClean="0">
                <a:solidFill>
                  <a:prstClr val="black">
                    <a:tint val="75000"/>
                  </a:prstClr>
                </a:solidFill>
              </a:rPr>
              <a:pPr/>
              <a:t>29.4.2015.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1CE440DE-696D-4D98-BF94-BDD8349D497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756568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2B355CA-4F89-4680-88A5-2E619FA822D3}" type="datetimeFigureOut">
              <a:rPr lang="hr-HR" smtClean="0">
                <a:solidFill>
                  <a:prstClr val="black">
                    <a:tint val="75000"/>
                  </a:prstClr>
                </a:solidFill>
              </a:rPr>
              <a:pPr/>
              <a:t>29.4.2015.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1CE440DE-696D-4D98-BF94-BDD8349D497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737460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B355CA-4F89-4680-88A5-2E619FA822D3}" type="datetimeFigureOut">
              <a:rPr lang="hr-HR" smtClean="0">
                <a:solidFill>
                  <a:prstClr val="black">
                    <a:tint val="75000"/>
                  </a:prstClr>
                </a:solidFill>
              </a:rPr>
              <a:pPr/>
              <a:t>29.4.2015.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1CE440DE-696D-4D98-BF94-BDD8349D497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687771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42B355CA-4F89-4680-88A5-2E619FA822D3}" type="datetimeFigureOut">
              <a:rPr lang="hr-HR" smtClean="0">
                <a:solidFill>
                  <a:prstClr val="black">
                    <a:tint val="75000"/>
                  </a:prstClr>
                </a:solidFill>
              </a:rPr>
              <a:pPr/>
              <a:t>29.4.2015.</a:t>
            </a:fld>
            <a:endParaRPr lang="hr-HR">
              <a:solidFill>
                <a:prstClr val="black">
                  <a:tint val="75000"/>
                </a:prstClr>
              </a:solidFill>
            </a:endParaRPr>
          </a:p>
        </p:txBody>
      </p:sp>
      <p:sp>
        <p:nvSpPr>
          <p:cNvPr id="6" name="Footer Placeholder 5"/>
          <p:cNvSpPr>
            <a:spLocks noGrp="1"/>
          </p:cNvSpPr>
          <p:nvPr>
            <p:ph type="ftr" sz="quarter" idx="11"/>
          </p:nvPr>
        </p:nvSpPr>
        <p:spPr/>
        <p:txBody>
          <a:bodyPr/>
          <a:lstStyle/>
          <a:p>
            <a:endParaRPr lang="hr-HR">
              <a:solidFill>
                <a:prstClr val="black">
                  <a:tint val="75000"/>
                </a:prstClr>
              </a:solidFill>
            </a:endParaRPr>
          </a:p>
        </p:txBody>
      </p:sp>
      <p:sp>
        <p:nvSpPr>
          <p:cNvPr id="7" name="Slide Number Placeholder 6"/>
          <p:cNvSpPr>
            <a:spLocks noGrp="1"/>
          </p:cNvSpPr>
          <p:nvPr>
            <p:ph type="sldNum" sz="quarter" idx="12"/>
          </p:nvPr>
        </p:nvSpPr>
        <p:spPr/>
        <p:txBody>
          <a:bodyPr/>
          <a:lstStyle/>
          <a:p>
            <a:fld id="{1CE440DE-696D-4D98-BF94-BDD8349D497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8644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42B355CA-4F89-4680-88A5-2E619FA822D3}" type="datetimeFigureOut">
              <a:rPr lang="hr-HR" smtClean="0">
                <a:solidFill>
                  <a:prstClr val="black">
                    <a:tint val="75000"/>
                  </a:prstClr>
                </a:solidFill>
              </a:rPr>
              <a:pPr/>
              <a:t>29.4.2015.</a:t>
            </a:fld>
            <a:endParaRPr lang="hr-HR">
              <a:solidFill>
                <a:prstClr val="black">
                  <a:tint val="75000"/>
                </a:prstClr>
              </a:solidFill>
            </a:endParaRPr>
          </a:p>
        </p:txBody>
      </p:sp>
      <p:sp>
        <p:nvSpPr>
          <p:cNvPr id="8" name="Footer Placeholder 7"/>
          <p:cNvSpPr>
            <a:spLocks noGrp="1"/>
          </p:cNvSpPr>
          <p:nvPr>
            <p:ph type="ftr" sz="quarter" idx="11"/>
          </p:nvPr>
        </p:nvSpPr>
        <p:spPr/>
        <p:txBody>
          <a:bodyPr/>
          <a:lstStyle/>
          <a:p>
            <a:endParaRPr lang="hr-HR">
              <a:solidFill>
                <a:prstClr val="black">
                  <a:tint val="75000"/>
                </a:prstClr>
              </a:solidFill>
            </a:endParaRPr>
          </a:p>
        </p:txBody>
      </p:sp>
      <p:sp>
        <p:nvSpPr>
          <p:cNvPr id="9" name="Slide Number Placeholder 8"/>
          <p:cNvSpPr>
            <a:spLocks noGrp="1"/>
          </p:cNvSpPr>
          <p:nvPr>
            <p:ph type="sldNum" sz="quarter" idx="12"/>
          </p:nvPr>
        </p:nvSpPr>
        <p:spPr/>
        <p:txBody>
          <a:bodyPr/>
          <a:lstStyle/>
          <a:p>
            <a:fld id="{1CE440DE-696D-4D98-BF94-BDD8349D497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39492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42B355CA-4F89-4680-88A5-2E619FA822D3}" type="datetimeFigureOut">
              <a:rPr lang="hr-HR" smtClean="0">
                <a:solidFill>
                  <a:prstClr val="black">
                    <a:tint val="75000"/>
                  </a:prstClr>
                </a:solidFill>
              </a:rPr>
              <a:pPr/>
              <a:t>29.4.2015.</a:t>
            </a:fld>
            <a:endParaRPr lang="hr-HR">
              <a:solidFill>
                <a:prstClr val="black">
                  <a:tint val="75000"/>
                </a:prstClr>
              </a:solidFill>
            </a:endParaRPr>
          </a:p>
        </p:txBody>
      </p:sp>
      <p:sp>
        <p:nvSpPr>
          <p:cNvPr id="4" name="Footer Placeholder 3"/>
          <p:cNvSpPr>
            <a:spLocks noGrp="1"/>
          </p:cNvSpPr>
          <p:nvPr>
            <p:ph type="ftr" sz="quarter" idx="11"/>
          </p:nvPr>
        </p:nvSpPr>
        <p:spPr/>
        <p:txBody>
          <a:bodyPr/>
          <a:lstStyle/>
          <a:p>
            <a:endParaRPr lang="hr-HR">
              <a:solidFill>
                <a:prstClr val="black">
                  <a:tint val="75000"/>
                </a:prstClr>
              </a:solidFill>
            </a:endParaRPr>
          </a:p>
        </p:txBody>
      </p:sp>
      <p:sp>
        <p:nvSpPr>
          <p:cNvPr id="5" name="Slide Number Placeholder 4"/>
          <p:cNvSpPr>
            <a:spLocks noGrp="1"/>
          </p:cNvSpPr>
          <p:nvPr>
            <p:ph type="sldNum" sz="quarter" idx="12"/>
          </p:nvPr>
        </p:nvSpPr>
        <p:spPr/>
        <p:txBody>
          <a:bodyPr/>
          <a:lstStyle/>
          <a:p>
            <a:fld id="{1CE440DE-696D-4D98-BF94-BDD8349D497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102481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55CA-4F89-4680-88A5-2E619FA822D3}" type="datetimeFigureOut">
              <a:rPr lang="hr-HR" smtClean="0">
                <a:solidFill>
                  <a:prstClr val="black">
                    <a:tint val="75000"/>
                  </a:prstClr>
                </a:solidFill>
              </a:rPr>
              <a:pPr/>
              <a:t>29.4.2015.</a:t>
            </a:fld>
            <a:endParaRPr lang="hr-HR">
              <a:solidFill>
                <a:prstClr val="black">
                  <a:tint val="75000"/>
                </a:prstClr>
              </a:solidFill>
            </a:endParaRPr>
          </a:p>
        </p:txBody>
      </p:sp>
      <p:sp>
        <p:nvSpPr>
          <p:cNvPr id="3" name="Footer Placeholder 2"/>
          <p:cNvSpPr>
            <a:spLocks noGrp="1"/>
          </p:cNvSpPr>
          <p:nvPr>
            <p:ph type="ftr" sz="quarter" idx="11"/>
          </p:nvPr>
        </p:nvSpPr>
        <p:spPr/>
        <p:txBody>
          <a:bodyPr/>
          <a:lstStyle/>
          <a:p>
            <a:endParaRPr lang="hr-HR">
              <a:solidFill>
                <a:prstClr val="black">
                  <a:tint val="75000"/>
                </a:prstClr>
              </a:solidFill>
            </a:endParaRPr>
          </a:p>
        </p:txBody>
      </p:sp>
      <p:sp>
        <p:nvSpPr>
          <p:cNvPr id="4" name="Slide Number Placeholder 3"/>
          <p:cNvSpPr>
            <a:spLocks noGrp="1"/>
          </p:cNvSpPr>
          <p:nvPr>
            <p:ph type="sldNum" sz="quarter" idx="12"/>
          </p:nvPr>
        </p:nvSpPr>
        <p:spPr/>
        <p:txBody>
          <a:bodyPr/>
          <a:lstStyle/>
          <a:p>
            <a:fld id="{1CE440DE-696D-4D98-BF94-BDD8349D497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715249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355CA-4F89-4680-88A5-2E619FA822D3}" type="datetimeFigureOut">
              <a:rPr lang="hr-HR" smtClean="0">
                <a:solidFill>
                  <a:prstClr val="black">
                    <a:tint val="75000"/>
                  </a:prstClr>
                </a:solidFill>
              </a:rPr>
              <a:pPr/>
              <a:t>29.4.2015.</a:t>
            </a:fld>
            <a:endParaRPr lang="hr-HR">
              <a:solidFill>
                <a:prstClr val="black">
                  <a:tint val="75000"/>
                </a:prstClr>
              </a:solidFill>
            </a:endParaRPr>
          </a:p>
        </p:txBody>
      </p:sp>
      <p:sp>
        <p:nvSpPr>
          <p:cNvPr id="6" name="Footer Placeholder 5"/>
          <p:cNvSpPr>
            <a:spLocks noGrp="1"/>
          </p:cNvSpPr>
          <p:nvPr>
            <p:ph type="ftr" sz="quarter" idx="11"/>
          </p:nvPr>
        </p:nvSpPr>
        <p:spPr/>
        <p:txBody>
          <a:bodyPr/>
          <a:lstStyle/>
          <a:p>
            <a:endParaRPr lang="hr-HR">
              <a:solidFill>
                <a:prstClr val="black">
                  <a:tint val="75000"/>
                </a:prstClr>
              </a:solidFill>
            </a:endParaRPr>
          </a:p>
        </p:txBody>
      </p:sp>
      <p:sp>
        <p:nvSpPr>
          <p:cNvPr id="7" name="Slide Number Placeholder 6"/>
          <p:cNvSpPr>
            <a:spLocks noGrp="1"/>
          </p:cNvSpPr>
          <p:nvPr>
            <p:ph type="sldNum" sz="quarter" idx="12"/>
          </p:nvPr>
        </p:nvSpPr>
        <p:spPr/>
        <p:txBody>
          <a:bodyPr/>
          <a:lstStyle/>
          <a:p>
            <a:fld id="{1CE440DE-696D-4D98-BF94-BDD8349D497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57299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2B355CA-4F89-4680-88A5-2E619FA822D3}" type="datetimeFigureOut">
              <a:rPr lang="hr-HR" smtClean="0"/>
              <a:pPr/>
              <a:t>29.4.2015.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1418617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355CA-4F89-4680-88A5-2E619FA822D3}" type="datetimeFigureOut">
              <a:rPr lang="hr-HR" smtClean="0">
                <a:solidFill>
                  <a:prstClr val="black">
                    <a:tint val="75000"/>
                  </a:prstClr>
                </a:solidFill>
              </a:rPr>
              <a:pPr/>
              <a:t>29.4.2015.</a:t>
            </a:fld>
            <a:endParaRPr lang="hr-HR">
              <a:solidFill>
                <a:prstClr val="black">
                  <a:tint val="75000"/>
                </a:prstClr>
              </a:solidFill>
            </a:endParaRPr>
          </a:p>
        </p:txBody>
      </p:sp>
      <p:sp>
        <p:nvSpPr>
          <p:cNvPr id="6" name="Footer Placeholder 5"/>
          <p:cNvSpPr>
            <a:spLocks noGrp="1"/>
          </p:cNvSpPr>
          <p:nvPr>
            <p:ph type="ftr" sz="quarter" idx="11"/>
          </p:nvPr>
        </p:nvSpPr>
        <p:spPr/>
        <p:txBody>
          <a:bodyPr/>
          <a:lstStyle/>
          <a:p>
            <a:endParaRPr lang="hr-HR">
              <a:solidFill>
                <a:prstClr val="black">
                  <a:tint val="75000"/>
                </a:prstClr>
              </a:solidFill>
            </a:endParaRPr>
          </a:p>
        </p:txBody>
      </p:sp>
      <p:sp>
        <p:nvSpPr>
          <p:cNvPr id="7" name="Slide Number Placeholder 6"/>
          <p:cNvSpPr>
            <a:spLocks noGrp="1"/>
          </p:cNvSpPr>
          <p:nvPr>
            <p:ph type="sldNum" sz="quarter" idx="12"/>
          </p:nvPr>
        </p:nvSpPr>
        <p:spPr/>
        <p:txBody>
          <a:bodyPr/>
          <a:lstStyle/>
          <a:p>
            <a:fld id="{1CE440DE-696D-4D98-BF94-BDD8349D497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976597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2B355CA-4F89-4680-88A5-2E619FA822D3}" type="datetimeFigureOut">
              <a:rPr lang="hr-HR" smtClean="0">
                <a:solidFill>
                  <a:prstClr val="black">
                    <a:tint val="75000"/>
                  </a:prstClr>
                </a:solidFill>
              </a:rPr>
              <a:pPr/>
              <a:t>29.4.2015.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1CE440DE-696D-4D98-BF94-BDD8349D497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333823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2B355CA-4F89-4680-88A5-2E619FA822D3}" type="datetimeFigureOut">
              <a:rPr lang="hr-HR" smtClean="0">
                <a:solidFill>
                  <a:prstClr val="black">
                    <a:tint val="75000"/>
                  </a:prstClr>
                </a:solidFill>
              </a:rPr>
              <a:pPr/>
              <a:t>29.4.2015.</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1CE440DE-696D-4D98-BF94-BDD8349D497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66626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B355CA-4F89-4680-88A5-2E619FA822D3}" type="datetimeFigureOut">
              <a:rPr lang="hr-HR" smtClean="0"/>
              <a:pPr/>
              <a:t>29.4.2015.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215057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42B355CA-4F89-4680-88A5-2E619FA822D3}" type="datetimeFigureOut">
              <a:rPr lang="hr-HR" smtClean="0"/>
              <a:pPr/>
              <a:t>29.4.2015.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417645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42B355CA-4F89-4680-88A5-2E619FA822D3}" type="datetimeFigureOut">
              <a:rPr lang="hr-HR" smtClean="0"/>
              <a:pPr/>
              <a:t>29.4.2015.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247010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42B355CA-4F89-4680-88A5-2E619FA822D3}" type="datetimeFigureOut">
              <a:rPr lang="hr-HR" smtClean="0"/>
              <a:pPr/>
              <a:t>29.4.2015.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299673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55CA-4F89-4680-88A5-2E619FA822D3}" type="datetimeFigureOut">
              <a:rPr lang="hr-HR" smtClean="0"/>
              <a:pPr/>
              <a:t>29.4.2015.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286206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355CA-4F89-4680-88A5-2E619FA822D3}" type="datetimeFigureOut">
              <a:rPr lang="hr-HR" smtClean="0"/>
              <a:pPr/>
              <a:t>29.4.2015.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77686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355CA-4F89-4680-88A5-2E619FA822D3}" type="datetimeFigureOut">
              <a:rPr lang="hr-HR" smtClean="0"/>
              <a:pPr/>
              <a:t>29.4.2015.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CE440DE-696D-4D98-BF94-BDD8349D497F}" type="slidenum">
              <a:rPr lang="hr-HR" smtClean="0"/>
              <a:pPr/>
              <a:t>‹#›</a:t>
            </a:fld>
            <a:endParaRPr lang="hr-HR"/>
          </a:p>
        </p:txBody>
      </p:sp>
    </p:spTree>
    <p:extLst>
      <p:ext uri="{BB962C8B-B14F-4D97-AF65-F5344CB8AC3E}">
        <p14:creationId xmlns:p14="http://schemas.microsoft.com/office/powerpoint/2010/main" val="607814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355CA-4F89-4680-88A5-2E619FA822D3}" type="datetimeFigureOut">
              <a:rPr lang="hr-HR" smtClean="0"/>
              <a:pPr/>
              <a:t>29.4.2015.</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440DE-696D-4D98-BF94-BDD8349D497F}" type="slidenum">
              <a:rPr lang="hr-HR" smtClean="0"/>
              <a:pPr/>
              <a:t>‹#›</a:t>
            </a:fld>
            <a:endParaRPr lang="hr-HR"/>
          </a:p>
        </p:txBody>
      </p:sp>
    </p:spTree>
    <p:extLst>
      <p:ext uri="{BB962C8B-B14F-4D97-AF65-F5344CB8AC3E}">
        <p14:creationId xmlns:p14="http://schemas.microsoft.com/office/powerpoint/2010/main" val="2169626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355CA-4F89-4680-88A5-2E619FA822D3}" type="datetimeFigureOut">
              <a:rPr lang="hr-HR" smtClean="0">
                <a:solidFill>
                  <a:prstClr val="black">
                    <a:tint val="75000"/>
                  </a:prstClr>
                </a:solidFill>
              </a:rPr>
              <a:pPr/>
              <a:t>29.4.2015.</a:t>
            </a:fld>
            <a:endParaRPr lang="hr-H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440DE-696D-4D98-BF94-BDD8349D497F}"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932786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jpeg"/><Relationship Id="rId27"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54370" cy="6857581"/>
          </a:xfrm>
        </p:spPr>
      </p:pic>
      <p:sp>
        <p:nvSpPr>
          <p:cNvPr id="5" name="Title 1"/>
          <p:cNvSpPr txBox="1">
            <a:spLocks/>
          </p:cNvSpPr>
          <p:nvPr/>
        </p:nvSpPr>
        <p:spPr>
          <a:xfrm>
            <a:off x="-2133" y="1772816"/>
            <a:ext cx="9144000" cy="3960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sz="4000" dirty="0" smtClean="0">
                <a:solidFill>
                  <a:schemeClr val="bg1"/>
                </a:solidFill>
                <a:latin typeface="+mn-lt"/>
              </a:rPr>
              <a:t>ENERGETSKE USLUGE U INDUSTRIJI</a:t>
            </a:r>
          </a:p>
          <a:p>
            <a:r>
              <a:rPr lang="hr-HR" sz="4000" dirty="0" smtClean="0">
                <a:solidFill>
                  <a:schemeClr val="bg1"/>
                </a:solidFill>
                <a:latin typeface="+mn-lt"/>
              </a:rPr>
              <a:t>Primjeri dobre prakse</a:t>
            </a:r>
          </a:p>
          <a:p>
            <a:endParaRPr lang="hr-HR" sz="4000" dirty="0" smtClean="0">
              <a:solidFill>
                <a:schemeClr val="bg1"/>
              </a:solidFill>
              <a:latin typeface="+mn-lt"/>
            </a:endParaRPr>
          </a:p>
          <a:p>
            <a:endParaRPr lang="hr-HR" sz="4000" dirty="0">
              <a:solidFill>
                <a:schemeClr val="bg1"/>
              </a:solidFill>
              <a:latin typeface="+mn-lt"/>
            </a:endParaRPr>
          </a:p>
          <a:p>
            <a:r>
              <a:rPr lang="hr-HR" sz="2800" dirty="0" smtClean="0">
                <a:solidFill>
                  <a:schemeClr val="bg1"/>
                </a:solidFill>
                <a:latin typeface="+mn-lt"/>
              </a:rPr>
              <a:t>Hrvoje Hucika dipl.ing.stroj, MBA</a:t>
            </a:r>
          </a:p>
          <a:p>
            <a:endParaRPr lang="hr-HR" sz="2800" dirty="0" smtClean="0">
              <a:solidFill>
                <a:schemeClr val="bg1"/>
              </a:solidFill>
              <a:latin typeface="+mn-lt"/>
            </a:endParaRPr>
          </a:p>
          <a:p>
            <a:r>
              <a:rPr lang="hr-HR" sz="2800" dirty="0" smtClean="0">
                <a:solidFill>
                  <a:schemeClr val="bg1"/>
                </a:solidFill>
                <a:latin typeface="+mn-lt"/>
              </a:rPr>
              <a:t>Osijek, 29.04.2015. </a:t>
            </a:r>
            <a:endParaRPr lang="hr-HR" sz="2800" dirty="0">
              <a:solidFill>
                <a:schemeClr val="bg1"/>
              </a:solidFill>
              <a:latin typeface="+mn-lt"/>
            </a:endParaRPr>
          </a:p>
        </p:txBody>
      </p:sp>
    </p:spTree>
    <p:extLst>
      <p:ext uri="{BB962C8B-B14F-4D97-AF65-F5344CB8AC3E}">
        <p14:creationId xmlns:p14="http://schemas.microsoft.com/office/powerpoint/2010/main" val="2623232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31032" y="274638"/>
            <a:ext cx="8229600" cy="706090"/>
          </a:xfrm>
        </p:spPr>
        <p:txBody>
          <a:bodyPr>
            <a:normAutofit/>
          </a:bodyPr>
          <a:lstStyle/>
          <a:p>
            <a:r>
              <a:rPr lang="hr-HR" sz="2800" b="1" dirty="0" smtClean="0">
                <a:solidFill>
                  <a:schemeClr val="bg1"/>
                </a:solidFill>
                <a:latin typeface="Trebuchet MS" pitchFamily="34" charset="0"/>
              </a:rPr>
              <a:t>PROJEKT ELKA faza 2</a:t>
            </a:r>
            <a:endParaRPr lang="en-GB" sz="2800" b="1" dirty="0" smtClean="0">
              <a:solidFill>
                <a:schemeClr val="bg1"/>
              </a:solidFill>
              <a:latin typeface="Trebuchet MS" pitchFamily="34" charset="0"/>
            </a:endParaRPr>
          </a:p>
        </p:txBody>
      </p:sp>
      <p:sp>
        <p:nvSpPr>
          <p:cNvPr id="7" name="Rectangle 3"/>
          <p:cNvSpPr txBox="1">
            <a:spLocks noChangeArrowheads="1"/>
          </p:cNvSpPr>
          <p:nvPr/>
        </p:nvSpPr>
        <p:spPr bwMode="auto">
          <a:xfrm>
            <a:off x="395536" y="1412777"/>
            <a:ext cx="8352928" cy="3024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lnSpc>
                <a:spcPct val="80000"/>
              </a:lnSpc>
              <a:spcBef>
                <a:spcPct val="20000"/>
              </a:spcBef>
              <a:buClr>
                <a:srgbClr val="FF898C"/>
              </a:buClr>
              <a:defRPr/>
            </a:pPr>
            <a:r>
              <a:rPr lang="hr-HR" sz="2400" kern="0" dirty="0" smtClean="0">
                <a:solidFill>
                  <a:srgbClr val="1F497D"/>
                </a:solidFill>
              </a:rPr>
              <a:t>Modernizacija sustava rasvjete proizvodnih hala:</a:t>
            </a:r>
            <a:endParaRPr lang="hr-HR" sz="2400" kern="0" dirty="0">
              <a:solidFill>
                <a:srgbClr val="1F497D"/>
              </a:solidFill>
            </a:endParaRPr>
          </a:p>
          <a:p>
            <a:pPr marL="342900" indent="-342900" eaLnBrk="0" hangingPunct="0">
              <a:lnSpc>
                <a:spcPct val="80000"/>
              </a:lnSpc>
              <a:spcBef>
                <a:spcPct val="20000"/>
              </a:spcBef>
              <a:buClr>
                <a:srgbClr val="FF898C"/>
              </a:buClr>
              <a:buFont typeface="Arial" charset="0"/>
              <a:buChar char="•"/>
              <a:defRPr/>
            </a:pPr>
            <a:r>
              <a:rPr lang="hr-HR" sz="2400" kern="0" dirty="0">
                <a:solidFill>
                  <a:srgbClr val="1F497D"/>
                </a:solidFill>
              </a:rPr>
              <a:t>PRIJE: </a:t>
            </a:r>
            <a:r>
              <a:rPr lang="hr-HR" sz="2400" kern="0" dirty="0" smtClean="0">
                <a:solidFill>
                  <a:srgbClr val="1F497D"/>
                </a:solidFill>
              </a:rPr>
              <a:t>420 industrijskih svjetiljki s živinim izvorima snage 400W</a:t>
            </a:r>
            <a:endParaRPr lang="hr-HR" sz="2400" kern="0" dirty="0">
              <a:solidFill>
                <a:srgbClr val="1F497D"/>
              </a:solidFill>
            </a:endParaRPr>
          </a:p>
          <a:p>
            <a:pPr eaLnBrk="0" hangingPunct="0">
              <a:lnSpc>
                <a:spcPct val="80000"/>
              </a:lnSpc>
              <a:spcBef>
                <a:spcPct val="20000"/>
              </a:spcBef>
              <a:buClr>
                <a:srgbClr val="FF898C"/>
              </a:buClr>
              <a:defRPr/>
            </a:pPr>
            <a:endParaRPr lang="hr-HR" sz="2400" kern="0" dirty="0">
              <a:solidFill>
                <a:srgbClr val="1F497D"/>
              </a:solidFill>
            </a:endParaRPr>
          </a:p>
          <a:p>
            <a:pPr marL="342900" indent="-342900" eaLnBrk="0" hangingPunct="0">
              <a:lnSpc>
                <a:spcPct val="80000"/>
              </a:lnSpc>
              <a:spcBef>
                <a:spcPct val="20000"/>
              </a:spcBef>
              <a:buClr>
                <a:srgbClr val="FF898C"/>
              </a:buClr>
              <a:buFont typeface="Arial" charset="0"/>
              <a:buChar char="•"/>
              <a:defRPr/>
            </a:pPr>
            <a:r>
              <a:rPr lang="hr-HR" sz="2400" kern="0" dirty="0">
                <a:solidFill>
                  <a:srgbClr val="1F497D"/>
                </a:solidFill>
              </a:rPr>
              <a:t>POSLIJE: </a:t>
            </a:r>
            <a:r>
              <a:rPr lang="hr-HR" sz="2400" kern="0" dirty="0" smtClean="0">
                <a:solidFill>
                  <a:srgbClr val="1F497D"/>
                </a:solidFill>
              </a:rPr>
              <a:t>342 nove svjetiljke s LED izvorima snage 115 i 132W</a:t>
            </a:r>
            <a:endParaRPr lang="hr-HR" sz="2400" kern="0" dirty="0">
              <a:solidFill>
                <a:srgbClr val="1F497D"/>
              </a:solidFill>
            </a:endParaRPr>
          </a:p>
          <a:p>
            <a:pPr marL="342900" indent="-342900" eaLnBrk="0" hangingPunct="0">
              <a:lnSpc>
                <a:spcPct val="80000"/>
              </a:lnSpc>
              <a:spcBef>
                <a:spcPct val="20000"/>
              </a:spcBef>
              <a:buClr>
                <a:srgbClr val="FF898C"/>
              </a:buClr>
              <a:buFont typeface="Arial" charset="0"/>
              <a:buChar char="•"/>
              <a:defRPr/>
            </a:pPr>
            <a:r>
              <a:rPr lang="hr-HR" sz="2400" kern="0" dirty="0">
                <a:solidFill>
                  <a:srgbClr val="1F497D"/>
                </a:solidFill>
              </a:rPr>
              <a:t>POSLIJE: </a:t>
            </a:r>
            <a:r>
              <a:rPr lang="hr-HR" sz="2400" kern="0" dirty="0" smtClean="0">
                <a:solidFill>
                  <a:srgbClr val="1F497D"/>
                </a:solidFill>
              </a:rPr>
              <a:t>smanjenje instalirane snage i potrošnje električne energije za više od 70% uz zadovoljenje traženih uvjeta rasvijetljenosti</a:t>
            </a:r>
            <a:endParaRPr lang="hr-HR" sz="2400" kern="0" dirty="0">
              <a:solidFill>
                <a:srgbClr val="1F497D"/>
              </a:solidFill>
            </a:endParaRPr>
          </a:p>
          <a:p>
            <a:pPr marL="342900" indent="-342900" eaLnBrk="0" hangingPunct="0">
              <a:lnSpc>
                <a:spcPct val="80000"/>
              </a:lnSpc>
              <a:spcBef>
                <a:spcPct val="20000"/>
              </a:spcBef>
              <a:buClr>
                <a:srgbClr val="FF898C"/>
              </a:buClr>
              <a:buFont typeface="Arial" charset="0"/>
              <a:buChar char="•"/>
              <a:defRPr/>
            </a:pPr>
            <a:endParaRPr lang="hr-HR" sz="2400" kern="0" dirty="0">
              <a:solidFill>
                <a:srgbClr val="1F497D"/>
              </a:solidFill>
            </a:endParaRPr>
          </a:p>
          <a:p>
            <a:pPr marL="342900" indent="-342900" eaLnBrk="0" hangingPunct="0">
              <a:lnSpc>
                <a:spcPct val="80000"/>
              </a:lnSpc>
              <a:spcBef>
                <a:spcPct val="20000"/>
              </a:spcBef>
              <a:buClr>
                <a:srgbClr val="FF898C"/>
              </a:buClr>
              <a:defRPr/>
            </a:pPr>
            <a:endParaRPr lang="hr-HR" sz="2400" kern="0" dirty="0">
              <a:solidFill>
                <a:srgbClr val="1F497D"/>
              </a:solidFill>
            </a:endParaRPr>
          </a:p>
          <a:p>
            <a:pPr marL="342900" indent="-342900" eaLnBrk="0" hangingPunct="0">
              <a:lnSpc>
                <a:spcPct val="80000"/>
              </a:lnSpc>
              <a:spcBef>
                <a:spcPct val="20000"/>
              </a:spcBef>
              <a:buClr>
                <a:srgbClr val="FF898C"/>
              </a:buClr>
              <a:buFont typeface="Arial" charset="0"/>
              <a:buChar char="•"/>
              <a:defRPr/>
            </a:pPr>
            <a:endParaRPr lang="hr-HR" sz="2400" kern="0" dirty="0">
              <a:solidFill>
                <a:srgbClr val="1F497D"/>
              </a:solidFill>
            </a:endParaRPr>
          </a:p>
          <a:p>
            <a:pPr marL="342900" indent="-342900" eaLnBrk="0" hangingPunct="0">
              <a:lnSpc>
                <a:spcPct val="80000"/>
              </a:lnSpc>
              <a:spcBef>
                <a:spcPct val="20000"/>
              </a:spcBef>
              <a:buClr>
                <a:srgbClr val="FF898C"/>
              </a:buClr>
              <a:buFont typeface="Arial" charset="0"/>
              <a:buChar char="•"/>
              <a:defRPr/>
            </a:pPr>
            <a:r>
              <a:rPr lang="hr-HR" sz="2400" kern="0" dirty="0">
                <a:solidFill>
                  <a:srgbClr val="1F497D"/>
                </a:solidFill>
              </a:rPr>
              <a:t>Vrijednost projekta </a:t>
            </a:r>
            <a:r>
              <a:rPr lang="hr-HR" sz="2400" kern="0" dirty="0" smtClean="0">
                <a:solidFill>
                  <a:srgbClr val="1F497D"/>
                </a:solidFill>
              </a:rPr>
              <a:t>1.000.000 </a:t>
            </a:r>
            <a:r>
              <a:rPr lang="hr-HR" sz="2400" kern="0" dirty="0">
                <a:solidFill>
                  <a:srgbClr val="1F497D"/>
                </a:solidFill>
              </a:rPr>
              <a:t>kn</a:t>
            </a:r>
          </a:p>
          <a:p>
            <a:pPr marL="342900" indent="-342900" eaLnBrk="0" hangingPunct="0">
              <a:lnSpc>
                <a:spcPct val="80000"/>
              </a:lnSpc>
              <a:spcBef>
                <a:spcPct val="20000"/>
              </a:spcBef>
              <a:buClr>
                <a:srgbClr val="FF898C"/>
              </a:buClr>
              <a:buFont typeface="Arial" charset="0"/>
              <a:buChar char="•"/>
              <a:defRPr/>
            </a:pPr>
            <a:r>
              <a:rPr lang="hr-HR" sz="2400" kern="0" dirty="0">
                <a:solidFill>
                  <a:srgbClr val="1F497D"/>
                </a:solidFill>
              </a:rPr>
              <a:t>Povrat investicije </a:t>
            </a:r>
            <a:r>
              <a:rPr lang="hr-HR" sz="2400" kern="0" dirty="0" smtClean="0">
                <a:solidFill>
                  <a:srgbClr val="1F497D"/>
                </a:solidFill>
              </a:rPr>
              <a:t>2,8 </a:t>
            </a:r>
            <a:r>
              <a:rPr lang="hr-HR" sz="2400" kern="0" dirty="0">
                <a:solidFill>
                  <a:srgbClr val="1F497D"/>
                </a:solidFill>
              </a:rPr>
              <a:t>god.</a:t>
            </a:r>
          </a:p>
        </p:txBody>
      </p:sp>
      <p:pic>
        <p:nvPicPr>
          <p:cNvPr id="1026" name="Picture 2" descr="C:\Documents and Settings\izubcic\My Documents\_Projekti\ELKA f2\20140916_134835.jpg"/>
          <p:cNvPicPr>
            <a:picLocks noChangeAspect="1" noChangeArrowheads="1"/>
          </p:cNvPicPr>
          <p:nvPr/>
        </p:nvPicPr>
        <p:blipFill>
          <a:blip r:embed="rId2" cstate="screen"/>
          <a:srcRect/>
          <a:stretch>
            <a:fillRect/>
          </a:stretch>
        </p:blipFill>
        <p:spPr bwMode="auto">
          <a:xfrm>
            <a:off x="5076055" y="3645024"/>
            <a:ext cx="3581387" cy="2686040"/>
          </a:xfrm>
          <a:prstGeom prst="rect">
            <a:avLst/>
          </a:prstGeom>
          <a:noFill/>
        </p:spPr>
      </p:pic>
    </p:spTree>
    <p:extLst>
      <p:ext uri="{BB962C8B-B14F-4D97-AF65-F5344CB8AC3E}">
        <p14:creationId xmlns:p14="http://schemas.microsoft.com/office/powerpoint/2010/main" val="1386829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31032" y="274638"/>
            <a:ext cx="8229600" cy="706090"/>
          </a:xfrm>
        </p:spPr>
        <p:txBody>
          <a:bodyPr>
            <a:normAutofit/>
          </a:bodyPr>
          <a:lstStyle/>
          <a:p>
            <a:r>
              <a:rPr lang="hr-HR" sz="4000" b="1" dirty="0" smtClean="0">
                <a:solidFill>
                  <a:schemeClr val="bg1"/>
                </a:solidFill>
                <a:latin typeface="Trebuchet MS" pitchFamily="34" charset="0"/>
              </a:rPr>
              <a:t>VIKTOR LENAC</a:t>
            </a:r>
            <a:endParaRPr lang="en-GB" sz="4000" b="1" dirty="0" smtClean="0">
              <a:solidFill>
                <a:schemeClr val="bg1"/>
              </a:solidFill>
              <a:latin typeface="Trebuchet MS" pitchFamily="34" charset="0"/>
            </a:endParaRPr>
          </a:p>
        </p:txBody>
      </p:sp>
      <p:sp>
        <p:nvSpPr>
          <p:cNvPr id="7" name="Rectangle 3"/>
          <p:cNvSpPr txBox="1">
            <a:spLocks noChangeArrowheads="1"/>
          </p:cNvSpPr>
          <p:nvPr/>
        </p:nvSpPr>
        <p:spPr bwMode="auto">
          <a:xfrm>
            <a:off x="395536" y="1268760"/>
            <a:ext cx="576064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FF898C"/>
              </a:buClr>
              <a:defRPr/>
            </a:pPr>
            <a:r>
              <a:rPr lang="hr-HR" sz="2400" b="0" kern="0" dirty="0" smtClean="0">
                <a:solidFill>
                  <a:schemeClr val="tx2"/>
                </a:solidFill>
                <a:latin typeface="+mn-lt"/>
                <a:cs typeface="+mn-cs"/>
              </a:rPr>
              <a:t>Modernizacija rasvjete (oko 5.500 svjetiljaka)</a:t>
            </a:r>
          </a:p>
          <a:p>
            <a:pPr marL="1082675" indent="-342900" eaLnBrk="0" hangingPunct="0">
              <a:spcBef>
                <a:spcPct val="20000"/>
              </a:spcBef>
              <a:buClr>
                <a:srgbClr val="FF898C"/>
              </a:buClr>
              <a:buFont typeface="Arial" pitchFamily="34" charset="0"/>
              <a:buChar char="•"/>
              <a:defRPr/>
            </a:pPr>
            <a:r>
              <a:rPr lang="hr-HR" sz="2400" b="0" kern="0" dirty="0" smtClean="0">
                <a:solidFill>
                  <a:schemeClr val="tx2"/>
                </a:solidFill>
                <a:latin typeface="+mn-lt"/>
                <a:cs typeface="+mn-cs"/>
              </a:rPr>
              <a:t>Proizvodne hale</a:t>
            </a:r>
          </a:p>
          <a:p>
            <a:pPr marL="1082675" indent="-342900" eaLnBrk="0" hangingPunct="0">
              <a:spcBef>
                <a:spcPct val="20000"/>
              </a:spcBef>
              <a:buClr>
                <a:srgbClr val="FF898C"/>
              </a:buClr>
              <a:buFont typeface="Arial" pitchFamily="34" charset="0"/>
              <a:buChar char="•"/>
              <a:defRPr/>
            </a:pPr>
            <a:r>
              <a:rPr lang="hr-HR" sz="2400" kern="0" dirty="0" smtClean="0">
                <a:solidFill>
                  <a:schemeClr val="tx2"/>
                </a:solidFill>
              </a:rPr>
              <a:t>Vanjski prostori</a:t>
            </a:r>
          </a:p>
          <a:p>
            <a:pPr marL="1082675" indent="-342900" eaLnBrk="0" hangingPunct="0">
              <a:spcBef>
                <a:spcPct val="20000"/>
              </a:spcBef>
              <a:buClr>
                <a:srgbClr val="FF898C"/>
              </a:buClr>
              <a:buFont typeface="Arial" pitchFamily="34" charset="0"/>
              <a:buChar char="•"/>
              <a:defRPr/>
            </a:pPr>
            <a:r>
              <a:rPr lang="hr-HR" sz="2400" b="0" kern="0" dirty="0" smtClean="0">
                <a:solidFill>
                  <a:schemeClr val="tx2"/>
                </a:solidFill>
                <a:latin typeface="+mn-lt"/>
                <a:cs typeface="+mn-cs"/>
              </a:rPr>
              <a:t>Posebna rasvjeta broda</a:t>
            </a:r>
          </a:p>
          <a:p>
            <a:pPr marL="342900" indent="-342900" eaLnBrk="0" hangingPunct="0">
              <a:spcBef>
                <a:spcPct val="20000"/>
              </a:spcBef>
              <a:buClr>
                <a:srgbClr val="FF898C"/>
              </a:buClr>
              <a:defRPr/>
            </a:pPr>
            <a:endParaRPr lang="hr-HR" sz="2400" b="0" kern="0" dirty="0" smtClean="0">
              <a:solidFill>
                <a:schemeClr val="tx2"/>
              </a:solidFill>
              <a:latin typeface="+mn-lt"/>
              <a:cs typeface="+mn-cs"/>
            </a:endParaRPr>
          </a:p>
          <a:p>
            <a:pPr marL="342900" indent="-342900" eaLnBrk="0" hangingPunct="0">
              <a:spcBef>
                <a:spcPct val="20000"/>
              </a:spcBef>
              <a:buClr>
                <a:srgbClr val="FF898C"/>
              </a:buClr>
              <a:defRPr/>
            </a:pPr>
            <a:r>
              <a:rPr lang="hr-HR" sz="2400" kern="0" dirty="0" smtClean="0">
                <a:solidFill>
                  <a:schemeClr val="tx2"/>
                </a:solidFill>
              </a:rPr>
              <a:t>Zahtjevi na rasvjetu:</a:t>
            </a:r>
          </a:p>
          <a:p>
            <a:pPr marL="1079500" indent="-360363" eaLnBrk="0" hangingPunct="0">
              <a:spcBef>
                <a:spcPct val="20000"/>
              </a:spcBef>
              <a:buClr>
                <a:srgbClr val="FF898C"/>
              </a:buClr>
              <a:buFont typeface="Arial" pitchFamily="34" charset="0"/>
              <a:buChar char="•"/>
              <a:defRPr/>
            </a:pPr>
            <a:r>
              <a:rPr lang="hr-HR" sz="2400" b="0" kern="0" dirty="0" smtClean="0">
                <a:solidFill>
                  <a:schemeClr val="tx2"/>
                </a:solidFill>
                <a:latin typeface="+mn-lt"/>
                <a:cs typeface="+mn-cs"/>
              </a:rPr>
              <a:t>Robusna izvedba</a:t>
            </a:r>
          </a:p>
          <a:p>
            <a:pPr marL="1079500" indent="-360363" eaLnBrk="0" hangingPunct="0">
              <a:spcBef>
                <a:spcPct val="20000"/>
              </a:spcBef>
              <a:buClr>
                <a:srgbClr val="FF898C"/>
              </a:buClr>
              <a:buFont typeface="Arial" pitchFamily="34" charset="0"/>
              <a:buChar char="•"/>
              <a:defRPr/>
            </a:pPr>
            <a:r>
              <a:rPr lang="hr-HR" sz="2400" kern="0" dirty="0" smtClean="0">
                <a:solidFill>
                  <a:schemeClr val="tx2"/>
                </a:solidFill>
              </a:rPr>
              <a:t>Trajnost</a:t>
            </a:r>
          </a:p>
          <a:p>
            <a:pPr marL="1079500" indent="-360363" eaLnBrk="0" hangingPunct="0">
              <a:spcBef>
                <a:spcPct val="20000"/>
              </a:spcBef>
              <a:buClr>
                <a:srgbClr val="FF898C"/>
              </a:buClr>
              <a:buFont typeface="Arial" pitchFamily="34" charset="0"/>
              <a:buChar char="•"/>
              <a:defRPr/>
            </a:pPr>
            <a:r>
              <a:rPr lang="hr-HR" sz="2400" b="0" kern="0" dirty="0" smtClean="0">
                <a:solidFill>
                  <a:schemeClr val="tx2"/>
                </a:solidFill>
              </a:rPr>
              <a:t>Visoka efikasnost</a:t>
            </a:r>
            <a:endParaRPr lang="hr-HR" sz="2400" kern="0" dirty="0" smtClean="0">
              <a:solidFill>
                <a:schemeClr val="tx2"/>
              </a:solidFill>
            </a:endParaRPr>
          </a:p>
          <a:p>
            <a:pPr eaLnBrk="0" hangingPunct="0">
              <a:spcBef>
                <a:spcPct val="20000"/>
              </a:spcBef>
              <a:buClr>
                <a:srgbClr val="FF898C"/>
              </a:buClr>
              <a:defRPr/>
            </a:pPr>
            <a:r>
              <a:rPr lang="hr-HR" sz="2400" kern="0" dirty="0" smtClean="0">
                <a:solidFill>
                  <a:schemeClr val="tx2"/>
                </a:solidFill>
              </a:rPr>
              <a:t>Vrijednost ugovora oko 12 milijuna Kuna</a:t>
            </a:r>
          </a:p>
          <a:p>
            <a:pPr eaLnBrk="0" hangingPunct="0">
              <a:spcBef>
                <a:spcPct val="20000"/>
              </a:spcBef>
              <a:buClr>
                <a:srgbClr val="FF898C"/>
              </a:buClr>
              <a:defRPr/>
            </a:pPr>
            <a:r>
              <a:rPr lang="hr-HR" sz="2400" b="0" kern="0" dirty="0" smtClean="0">
                <a:solidFill>
                  <a:schemeClr val="tx2"/>
                </a:solidFill>
                <a:latin typeface="+mn-lt"/>
                <a:cs typeface="+mn-cs"/>
              </a:rPr>
              <a:t>Trajanje ugovora 7 godina</a:t>
            </a:r>
          </a:p>
        </p:txBody>
      </p:sp>
      <p:pic>
        <p:nvPicPr>
          <p:cNvPr id="10" name="Picture 2"/>
          <p:cNvPicPr>
            <a:picLocks noGrp="1" noChangeAspect="1" noChangeArrowheads="1"/>
          </p:cNvPicPr>
          <p:nvPr>
            <p:ph idx="1"/>
          </p:nvPr>
        </p:nvPicPr>
        <p:blipFill>
          <a:blip r:embed="rId2" cstate="print"/>
          <a:srcRect/>
          <a:stretch>
            <a:fillRect/>
          </a:stretch>
        </p:blipFill>
        <p:spPr bwMode="auto">
          <a:xfrm>
            <a:off x="5148064" y="1124744"/>
            <a:ext cx="3810331" cy="2861558"/>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7092280" y="5085184"/>
            <a:ext cx="1834896" cy="122529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067944" y="3933056"/>
            <a:ext cx="2857545" cy="1686821"/>
          </a:xfrm>
          <a:prstGeom prst="rect">
            <a:avLst/>
          </a:prstGeom>
          <a:noFill/>
          <a:ln w="9525">
            <a:noFill/>
            <a:miter lim="800000"/>
            <a:headEnd/>
            <a:tailEnd/>
          </a:ln>
        </p:spPr>
      </p:pic>
    </p:spTree>
    <p:extLst>
      <p:ext uri="{BB962C8B-B14F-4D97-AF65-F5344CB8AC3E}">
        <p14:creationId xmlns:p14="http://schemas.microsoft.com/office/powerpoint/2010/main" val="1005183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932040" y="3429000"/>
            <a:ext cx="3810000" cy="2857500"/>
          </a:xfrm>
          <a:prstGeom prst="rect">
            <a:avLst/>
          </a:prstGeom>
          <a:noFill/>
          <a:ln w="9525">
            <a:noFill/>
            <a:miter lim="800000"/>
            <a:headEnd/>
            <a:tailEnd/>
          </a:ln>
        </p:spPr>
      </p:pic>
      <p:sp>
        <p:nvSpPr>
          <p:cNvPr id="2" name="TextBox 1"/>
          <p:cNvSpPr txBox="1"/>
          <p:nvPr/>
        </p:nvSpPr>
        <p:spPr>
          <a:xfrm>
            <a:off x="683568" y="1988840"/>
            <a:ext cx="7704856" cy="1938992"/>
          </a:xfrm>
          <a:prstGeom prst="rect">
            <a:avLst/>
          </a:prstGeom>
          <a:noFill/>
        </p:spPr>
        <p:txBody>
          <a:bodyPr wrap="square" rtlCol="0">
            <a:spAutoFit/>
          </a:bodyPr>
          <a:lstStyle/>
          <a:p>
            <a:pPr algn="ctr"/>
            <a:r>
              <a:rPr lang="hr-HR" sz="4000" dirty="0" smtClean="0">
                <a:solidFill>
                  <a:schemeClr val="tx2"/>
                </a:solidFill>
              </a:rPr>
              <a:t>Energetska učinkovitost</a:t>
            </a:r>
          </a:p>
          <a:p>
            <a:pPr algn="ctr"/>
            <a:r>
              <a:rPr lang="hr-HR" sz="4000" dirty="0" smtClean="0">
                <a:solidFill>
                  <a:schemeClr val="tx2"/>
                </a:solidFill>
              </a:rPr>
              <a:t> = </a:t>
            </a:r>
          </a:p>
          <a:p>
            <a:pPr algn="ctr"/>
            <a:r>
              <a:rPr lang="hr-HR" sz="4000" dirty="0" smtClean="0">
                <a:solidFill>
                  <a:schemeClr val="tx2"/>
                </a:solidFill>
              </a:rPr>
              <a:t>konkurentnost</a:t>
            </a:r>
            <a:endParaRPr lang="hr-HR" sz="4000" dirty="0">
              <a:solidFill>
                <a:schemeClr val="tx2"/>
              </a:solidFill>
            </a:endParaRPr>
          </a:p>
        </p:txBody>
      </p:sp>
      <p:sp>
        <p:nvSpPr>
          <p:cNvPr id="4" name="Title 1"/>
          <p:cNvSpPr txBox="1">
            <a:spLocks/>
          </p:cNvSpPr>
          <p:nvPr/>
        </p:nvSpPr>
        <p:spPr>
          <a:xfrm>
            <a:off x="3200874" y="270925"/>
            <a:ext cx="5540152" cy="147002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r-HR" sz="3200" b="0" i="0" u="none" strike="noStrike" kern="1200" cap="none" spc="0" normalizeH="0" baseline="0" noProof="0" dirty="0" smtClean="0">
                <a:ln>
                  <a:noFill/>
                </a:ln>
                <a:solidFill>
                  <a:schemeClr val="bg1"/>
                </a:solidFill>
                <a:effectLst/>
                <a:uLnTx/>
                <a:uFillTx/>
                <a:latin typeface="Trebuchet MS" pitchFamily="34" charset="0"/>
                <a:ea typeface="+mj-ea"/>
                <a:cs typeface="+mj-cs"/>
              </a:rPr>
              <a:t>ENERGETSKA UČINKOVITOST</a:t>
            </a:r>
            <a:endParaRPr kumimoji="0" lang="hr-HR" sz="3200" b="0" i="0" u="none" strike="noStrike" kern="1200" cap="none" spc="0" normalizeH="0" baseline="0" noProof="0" dirty="0">
              <a:ln>
                <a:noFill/>
              </a:ln>
              <a:solidFill>
                <a:schemeClr val="bg1"/>
              </a:solidFill>
              <a:effectLst/>
              <a:uLnTx/>
              <a:uFillTx/>
              <a:latin typeface="Trebuchet MS" pitchFamily="34"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988840"/>
            <a:ext cx="7704856" cy="2677656"/>
          </a:xfrm>
          <a:prstGeom prst="rect">
            <a:avLst/>
          </a:prstGeom>
          <a:noFill/>
        </p:spPr>
        <p:txBody>
          <a:bodyPr wrap="square" rtlCol="0">
            <a:spAutoFit/>
          </a:bodyPr>
          <a:lstStyle/>
          <a:p>
            <a:pPr algn="ctr"/>
            <a:r>
              <a:rPr lang="hr-HR" sz="2400" dirty="0" smtClean="0">
                <a:solidFill>
                  <a:srgbClr val="1F497D"/>
                </a:solidFill>
              </a:rPr>
              <a:t>U </a:t>
            </a:r>
            <a:r>
              <a:rPr lang="hr-HR" sz="2400" dirty="0">
                <a:solidFill>
                  <a:srgbClr val="1F497D"/>
                </a:solidFill>
              </a:rPr>
              <a:t>svijetu postoje tvrtke koje </a:t>
            </a:r>
            <a:r>
              <a:rPr lang="hr-HR" sz="2400" dirty="0" smtClean="0">
                <a:solidFill>
                  <a:srgbClr val="1F497D"/>
                </a:solidFill>
              </a:rPr>
              <a:t>klijentima </a:t>
            </a:r>
            <a:r>
              <a:rPr lang="hr-HR" sz="2400" dirty="0">
                <a:solidFill>
                  <a:srgbClr val="1F497D"/>
                </a:solidFill>
              </a:rPr>
              <a:t>nude provedbu mjera za uštedu energije na način da te tvrtke financiraju mjere za Vas, a vi tu investiciju isplaćujete iz postignutih ušteda. </a:t>
            </a:r>
            <a:endParaRPr lang="hr-HR" sz="2400" dirty="0" smtClean="0">
              <a:solidFill>
                <a:srgbClr val="1F497D"/>
              </a:solidFill>
            </a:endParaRPr>
          </a:p>
          <a:p>
            <a:pPr algn="ctr"/>
            <a:endParaRPr lang="hr-HR" sz="2400" dirty="0">
              <a:solidFill>
                <a:srgbClr val="1F497D"/>
              </a:solidFill>
            </a:endParaRPr>
          </a:p>
          <a:p>
            <a:pPr algn="ctr"/>
            <a:endParaRPr lang="hr-HR" sz="2400" dirty="0" smtClean="0">
              <a:solidFill>
                <a:srgbClr val="1F497D"/>
              </a:solidFill>
            </a:endParaRPr>
          </a:p>
          <a:p>
            <a:pPr algn="ctr"/>
            <a:endParaRPr lang="hr-HR" sz="2400" dirty="0">
              <a:solidFill>
                <a:srgbClr val="1F497D"/>
              </a:solidFill>
            </a:endParaRPr>
          </a:p>
          <a:p>
            <a:pPr algn="ctr"/>
            <a:r>
              <a:rPr lang="hr-HR" sz="2400" b="1" dirty="0" smtClean="0">
                <a:solidFill>
                  <a:srgbClr val="1F497D"/>
                </a:solidFill>
              </a:rPr>
              <a:t>Biste </a:t>
            </a:r>
            <a:r>
              <a:rPr lang="hr-HR" sz="2400" b="1" dirty="0">
                <a:solidFill>
                  <a:srgbClr val="1F497D"/>
                </a:solidFill>
              </a:rPr>
              <a:t>li pristali na takav način ulaganja u uštedu </a:t>
            </a:r>
            <a:r>
              <a:rPr lang="hr-HR" sz="2400" b="1" dirty="0" smtClean="0">
                <a:solidFill>
                  <a:srgbClr val="1F497D"/>
                </a:solidFill>
              </a:rPr>
              <a:t>energije?</a:t>
            </a:r>
            <a:endParaRPr lang="hr-HR" sz="2400" b="1" dirty="0">
              <a:solidFill>
                <a:srgbClr val="1F497D"/>
              </a:solidFill>
            </a:endParaRPr>
          </a:p>
        </p:txBody>
      </p:sp>
      <p:sp>
        <p:nvSpPr>
          <p:cNvPr id="4" name="Title 1"/>
          <p:cNvSpPr txBox="1">
            <a:spLocks/>
          </p:cNvSpPr>
          <p:nvPr/>
        </p:nvSpPr>
        <p:spPr>
          <a:xfrm>
            <a:off x="3200874" y="270925"/>
            <a:ext cx="5540152" cy="1470025"/>
          </a:xfrm>
          <a:prstGeom prst="rect">
            <a:avLst/>
          </a:prstGeom>
        </p:spPr>
        <p:txBody>
          <a:bodyPr>
            <a:normAutofit/>
          </a:bodyPr>
          <a:lstStyle/>
          <a:p>
            <a:pPr>
              <a:spcBef>
                <a:spcPct val="0"/>
              </a:spcBef>
              <a:defRPr/>
            </a:pPr>
            <a:r>
              <a:rPr lang="hr-HR" sz="3200" dirty="0" smtClean="0">
                <a:solidFill>
                  <a:prstClr val="white"/>
                </a:solidFill>
                <a:latin typeface="Trebuchet MS" pitchFamily="34" charset="0"/>
                <a:ea typeface="+mj-ea"/>
                <a:cs typeface="+mj-cs"/>
              </a:rPr>
              <a:t>ŠTO JE ESCO PROJEKT</a:t>
            </a:r>
            <a:endParaRPr lang="hr-HR" sz="3200" dirty="0">
              <a:solidFill>
                <a:prstClr val="white"/>
              </a:solidFill>
              <a:latin typeface="Trebuchet MS" pitchFamily="34" charset="0"/>
              <a:ea typeface="+mj-ea"/>
              <a:cs typeface="+mj-cs"/>
            </a:endParaRPr>
          </a:p>
        </p:txBody>
      </p:sp>
    </p:spTree>
    <p:extLst>
      <p:ext uri="{BB962C8B-B14F-4D97-AF65-F5344CB8AC3E}">
        <p14:creationId xmlns:p14="http://schemas.microsoft.com/office/powerpoint/2010/main" val="915416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2483768" y="22785"/>
            <a:ext cx="6593970" cy="1143000"/>
          </a:xfrm>
        </p:spPr>
        <p:txBody>
          <a:bodyPr/>
          <a:lstStyle/>
          <a:p>
            <a:pPr eaLnBrk="1" hangingPunct="1"/>
            <a:r>
              <a:rPr lang="hr-HR" b="1" dirty="0" smtClean="0">
                <a:solidFill>
                  <a:schemeClr val="bg1"/>
                </a:solidFill>
              </a:rPr>
              <a:t>ŠTO JE ESCO PROJEKT?</a:t>
            </a:r>
          </a:p>
        </p:txBody>
      </p:sp>
      <p:sp>
        <p:nvSpPr>
          <p:cNvPr id="18434" name="Rectangle 3"/>
          <p:cNvSpPr>
            <a:spLocks noGrp="1" noChangeArrowheads="1"/>
          </p:cNvSpPr>
          <p:nvPr>
            <p:ph type="body" idx="4294967295"/>
          </p:nvPr>
        </p:nvSpPr>
        <p:spPr>
          <a:xfrm>
            <a:off x="827584" y="1196752"/>
            <a:ext cx="7489825" cy="4175125"/>
          </a:xfrm>
        </p:spPr>
        <p:txBody>
          <a:bodyPr>
            <a:normAutofit fontScale="85000" lnSpcReduction="20000"/>
          </a:bodyPr>
          <a:lstStyle/>
          <a:p>
            <a:pPr eaLnBrk="1" hangingPunct="1">
              <a:buFontTx/>
              <a:buNone/>
            </a:pPr>
            <a:r>
              <a:rPr lang="hr-HR" dirty="0" smtClean="0">
                <a:solidFill>
                  <a:schemeClr val="accent2"/>
                </a:solidFill>
              </a:rPr>
              <a:t>Investiranje u rekonstrukciju, sanaciju, zamjenu ili modernizaciju postojećih objekata primjenom mjera energetske učinkovitosti uz povrat investicije iz ušteda.  </a:t>
            </a:r>
          </a:p>
          <a:p>
            <a:pPr eaLnBrk="1" hangingPunct="1">
              <a:buFontTx/>
              <a:buNone/>
            </a:pPr>
            <a:endParaRPr lang="hr-HR" dirty="0" smtClean="0">
              <a:solidFill>
                <a:schemeClr val="accent2"/>
              </a:solidFill>
            </a:endParaRPr>
          </a:p>
          <a:p>
            <a:pPr eaLnBrk="1" hangingPunct="1">
              <a:buFontTx/>
              <a:buNone/>
            </a:pPr>
            <a:r>
              <a:rPr lang="hr-HR" dirty="0" smtClean="0">
                <a:solidFill>
                  <a:schemeClr val="accent2"/>
                </a:solidFill>
              </a:rPr>
              <a:t>Nivo komfora mora biti isti ili viši od postojećeg</a:t>
            </a:r>
          </a:p>
          <a:p>
            <a:pPr eaLnBrk="1" hangingPunct="1">
              <a:buFontTx/>
              <a:buNone/>
            </a:pPr>
            <a:endParaRPr lang="hr-HR" dirty="0" smtClean="0">
              <a:solidFill>
                <a:schemeClr val="accent2"/>
              </a:solidFill>
            </a:endParaRPr>
          </a:p>
          <a:p>
            <a:pPr eaLnBrk="1" hangingPunct="1">
              <a:buFontTx/>
              <a:buNone/>
            </a:pPr>
            <a:endParaRPr lang="hr-HR" dirty="0" smtClean="0">
              <a:solidFill>
                <a:schemeClr val="accent2"/>
              </a:solidFill>
            </a:endParaRPr>
          </a:p>
          <a:p>
            <a:pPr eaLnBrk="1" hangingPunct="1">
              <a:buFontTx/>
              <a:buNone/>
            </a:pPr>
            <a:r>
              <a:rPr lang="hr-HR" dirty="0" smtClean="0">
                <a:solidFill>
                  <a:schemeClr val="accent2"/>
                </a:solidFill>
              </a:rPr>
              <a:t> </a:t>
            </a:r>
          </a:p>
          <a:p>
            <a:pPr eaLnBrk="1" hangingPunct="1">
              <a:buFontTx/>
              <a:buNone/>
            </a:pPr>
            <a:r>
              <a:rPr lang="hr-HR" i="1" dirty="0" smtClean="0">
                <a:solidFill>
                  <a:schemeClr val="accent2"/>
                </a:solidFill>
              </a:rPr>
              <a:t> </a:t>
            </a:r>
          </a:p>
        </p:txBody>
      </p:sp>
      <p:pic>
        <p:nvPicPr>
          <p:cNvPr id="9221" name="Picture 21" descr="otplata investicije kroz uštede"/>
          <p:cNvPicPr>
            <a:picLocks noChangeAspect="1" noChangeArrowheads="1"/>
          </p:cNvPicPr>
          <p:nvPr/>
        </p:nvPicPr>
        <p:blipFill>
          <a:blip r:embed="rId3" cstate="print"/>
          <a:srcRect/>
          <a:stretch>
            <a:fillRect/>
          </a:stretch>
        </p:blipFill>
        <p:spPr bwMode="auto">
          <a:xfrm>
            <a:off x="3160713" y="3500438"/>
            <a:ext cx="4392612" cy="2305050"/>
          </a:xfrm>
          <a:prstGeom prst="rect">
            <a:avLst/>
          </a:prstGeom>
          <a:noFill/>
          <a:ln w="9525">
            <a:noFill/>
            <a:miter lim="800000"/>
            <a:headEnd/>
            <a:tailEnd/>
          </a:ln>
        </p:spPr>
      </p:pic>
    </p:spTree>
    <p:extLst>
      <p:ext uri="{BB962C8B-B14F-4D97-AF65-F5344CB8AC3E}">
        <p14:creationId xmlns:p14="http://schemas.microsoft.com/office/powerpoint/2010/main" val="307629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ipe(left)">
                                      <p:cBhvr>
                                        <p:cTn id="7" dur="3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3172619" y="332657"/>
            <a:ext cx="5971381" cy="574675"/>
          </a:xfrm>
        </p:spPr>
        <p:txBody>
          <a:bodyPr>
            <a:normAutofit fontScale="90000"/>
          </a:bodyPr>
          <a:lstStyle/>
          <a:p>
            <a:pPr algn="l" eaLnBrk="1" hangingPunct="1"/>
            <a:r>
              <a:rPr lang="hr-HR" sz="3200" b="1" dirty="0" smtClean="0">
                <a:solidFill>
                  <a:schemeClr val="bg1"/>
                </a:solidFill>
                <a:latin typeface="Calibri" panose="020F0502020204030204" pitchFamily="34" charset="0"/>
                <a:cs typeface="Calibri" panose="020F0502020204030204" pitchFamily="34" charset="0"/>
              </a:rPr>
              <a:t>ŠTO JE ESCO PROJEKT?</a:t>
            </a:r>
          </a:p>
        </p:txBody>
      </p:sp>
      <p:sp>
        <p:nvSpPr>
          <p:cNvPr id="19458" name="Rectangle 3"/>
          <p:cNvSpPr>
            <a:spLocks noGrp="1" noChangeArrowheads="1"/>
          </p:cNvSpPr>
          <p:nvPr>
            <p:ph type="body" idx="4294967295"/>
          </p:nvPr>
        </p:nvSpPr>
        <p:spPr>
          <a:xfrm>
            <a:off x="785813" y="1285875"/>
            <a:ext cx="7531100" cy="4446588"/>
          </a:xfrm>
        </p:spPr>
        <p:txBody>
          <a:bodyPr/>
          <a:lstStyle/>
          <a:p>
            <a:pPr eaLnBrk="1" hangingPunct="1">
              <a:buFontTx/>
              <a:buNone/>
            </a:pPr>
            <a:r>
              <a:rPr lang="hr-HR" sz="2400" b="1" i="1" dirty="0" smtClean="0">
                <a:solidFill>
                  <a:schemeClr val="accent2"/>
                </a:solidFill>
                <a:latin typeface="+mj-lt"/>
              </a:rPr>
              <a:t>Kako realizirati projekt energetske učinkovitosti</a:t>
            </a:r>
          </a:p>
          <a:p>
            <a:pPr eaLnBrk="1" hangingPunct="1">
              <a:buFontTx/>
              <a:buNone/>
            </a:pPr>
            <a:r>
              <a:rPr lang="hr-HR" sz="2400" i="1" dirty="0" smtClean="0">
                <a:solidFill>
                  <a:schemeClr val="accent2"/>
                </a:solidFill>
                <a:latin typeface="+mj-lt"/>
              </a:rPr>
              <a:t>Klasični pristup investiranja u projekte</a:t>
            </a:r>
            <a:r>
              <a:rPr lang="hr-HR" dirty="0" smtClean="0">
                <a:solidFill>
                  <a:schemeClr val="accent2"/>
                </a:solidFill>
                <a:latin typeface="+mj-lt"/>
              </a:rPr>
              <a:t/>
            </a:r>
            <a:br>
              <a:rPr lang="hr-HR" dirty="0" smtClean="0">
                <a:solidFill>
                  <a:schemeClr val="accent2"/>
                </a:solidFill>
                <a:latin typeface="+mj-lt"/>
              </a:rPr>
            </a:br>
            <a:endParaRPr lang="hr-HR" dirty="0" smtClean="0">
              <a:solidFill>
                <a:schemeClr val="accent2"/>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209" y="2492896"/>
            <a:ext cx="7444519" cy="3754646"/>
          </a:xfrm>
          <a:prstGeom prst="rect">
            <a:avLst/>
          </a:prstGeom>
        </p:spPr>
      </p:pic>
      <p:sp>
        <p:nvSpPr>
          <p:cNvPr id="3" name="Rectangle 2"/>
          <p:cNvSpPr/>
          <p:nvPr/>
        </p:nvSpPr>
        <p:spPr>
          <a:xfrm>
            <a:off x="4211960" y="4774338"/>
            <a:ext cx="506870" cy="369332"/>
          </a:xfrm>
          <a:prstGeom prst="rect">
            <a:avLst/>
          </a:prstGeom>
        </p:spPr>
        <p:txBody>
          <a:bodyPr wrap="none">
            <a:spAutoFit/>
          </a:bodyPr>
          <a:lstStyle/>
          <a:p>
            <a:r>
              <a:rPr lang="hr-HR" b="1" dirty="0" smtClean="0">
                <a:solidFill>
                  <a:schemeClr val="tx2"/>
                </a:solidFill>
              </a:rPr>
              <a:t>???</a:t>
            </a:r>
            <a:endParaRPr lang="hr-HR" b="1" dirty="0">
              <a:solidFill>
                <a:schemeClr val="tx2"/>
              </a:solidFill>
            </a:endParaRPr>
          </a:p>
        </p:txBody>
      </p:sp>
    </p:spTree>
    <p:extLst>
      <p:ext uri="{BB962C8B-B14F-4D97-AF65-F5344CB8AC3E}">
        <p14:creationId xmlns:p14="http://schemas.microsoft.com/office/powerpoint/2010/main" val="1095988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3151982" y="332657"/>
            <a:ext cx="5992018" cy="574675"/>
          </a:xfrm>
        </p:spPr>
        <p:txBody>
          <a:bodyPr>
            <a:normAutofit fontScale="90000"/>
          </a:bodyPr>
          <a:lstStyle/>
          <a:p>
            <a:pPr algn="l" eaLnBrk="1" hangingPunct="1"/>
            <a:r>
              <a:rPr lang="hr-HR" sz="3200" b="1" dirty="0" smtClean="0">
                <a:solidFill>
                  <a:schemeClr val="bg1"/>
                </a:solidFill>
                <a:latin typeface="Calibri" panose="020F0502020204030204" pitchFamily="34" charset="0"/>
                <a:cs typeface="Calibri" panose="020F0502020204030204" pitchFamily="34" charset="0"/>
              </a:rPr>
              <a:t>ŠTO JE ESCO PROJEKT</a:t>
            </a:r>
          </a:p>
        </p:txBody>
      </p:sp>
      <p:sp>
        <p:nvSpPr>
          <p:cNvPr id="20482" name="Rectangle 3"/>
          <p:cNvSpPr>
            <a:spLocks noGrp="1" noChangeArrowheads="1"/>
          </p:cNvSpPr>
          <p:nvPr>
            <p:ph type="body" idx="4294967295"/>
          </p:nvPr>
        </p:nvSpPr>
        <p:spPr>
          <a:xfrm>
            <a:off x="714375" y="1357313"/>
            <a:ext cx="7602538" cy="4303712"/>
          </a:xfrm>
        </p:spPr>
        <p:txBody>
          <a:bodyPr/>
          <a:lstStyle/>
          <a:p>
            <a:pPr eaLnBrk="1" hangingPunct="1">
              <a:buFontTx/>
              <a:buNone/>
            </a:pPr>
            <a:r>
              <a:rPr lang="hr-HR" sz="2400" b="1" i="1" dirty="0" smtClean="0">
                <a:solidFill>
                  <a:schemeClr val="accent2"/>
                </a:solidFill>
              </a:rPr>
              <a:t>Kako realizirati projekt energetske učinkovitosti?</a:t>
            </a:r>
          </a:p>
          <a:p>
            <a:pPr eaLnBrk="1" hangingPunct="1">
              <a:buFontTx/>
              <a:buNone/>
            </a:pPr>
            <a:r>
              <a:rPr lang="hr-HR" sz="2400" i="1" dirty="0" smtClean="0">
                <a:solidFill>
                  <a:schemeClr val="accent2"/>
                </a:solidFill>
              </a:rPr>
              <a:t>ESCO model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473" y="2132856"/>
            <a:ext cx="7720430" cy="4298642"/>
          </a:xfrm>
          <a:prstGeom prst="rect">
            <a:avLst/>
          </a:prstGeom>
        </p:spPr>
      </p:pic>
    </p:spTree>
    <p:extLst>
      <p:ext uri="{BB962C8B-B14F-4D97-AF65-F5344CB8AC3E}">
        <p14:creationId xmlns:p14="http://schemas.microsoft.com/office/powerpoint/2010/main" val="3678140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ircular Arrow 4"/>
          <p:cNvSpPr/>
          <p:nvPr/>
        </p:nvSpPr>
        <p:spPr>
          <a:xfrm rot="5400000">
            <a:off x="4247964" y="1808820"/>
            <a:ext cx="4680520" cy="3888432"/>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2" name="Title 1"/>
          <p:cNvSpPr>
            <a:spLocks noGrp="1"/>
          </p:cNvSpPr>
          <p:nvPr>
            <p:ph type="ctrTitle"/>
          </p:nvPr>
        </p:nvSpPr>
        <p:spPr>
          <a:xfrm>
            <a:off x="3275856" y="-99392"/>
            <a:ext cx="7412360" cy="1470025"/>
          </a:xfrm>
        </p:spPr>
        <p:txBody>
          <a:bodyPr>
            <a:normAutofit/>
          </a:bodyPr>
          <a:lstStyle/>
          <a:p>
            <a:pPr algn="l"/>
            <a:r>
              <a:rPr lang="hr-HR" sz="3600" dirty="0" smtClean="0">
                <a:solidFill>
                  <a:schemeClr val="bg1"/>
                </a:solidFill>
                <a:latin typeface="Trebuchet MS" pitchFamily="34" charset="0"/>
              </a:rPr>
              <a:t>NOVE ENERGETSKE USLUGE </a:t>
            </a:r>
            <a:endParaRPr lang="hr-HR" sz="3600" dirty="0">
              <a:solidFill>
                <a:schemeClr val="bg1"/>
              </a:solidFill>
              <a:latin typeface="Trebuchet MS" pitchFamily="34" charset="0"/>
            </a:endParaRPr>
          </a:p>
        </p:txBody>
      </p:sp>
      <p:sp>
        <p:nvSpPr>
          <p:cNvPr id="3" name="Subtitle 2"/>
          <p:cNvSpPr>
            <a:spLocks noGrp="1"/>
          </p:cNvSpPr>
          <p:nvPr>
            <p:ph type="subTitle" idx="1"/>
          </p:nvPr>
        </p:nvSpPr>
        <p:spPr>
          <a:xfrm>
            <a:off x="1187624" y="2564904"/>
            <a:ext cx="7632848" cy="3433936"/>
          </a:xfrm>
        </p:spPr>
        <p:txBody>
          <a:bodyPr/>
          <a:lstStyle/>
          <a:p>
            <a:pPr marL="457200" indent="-457200" algn="l">
              <a:buFont typeface="Arial" panose="020B0604020202020204" pitchFamily="34" charset="0"/>
              <a:buChar char="•"/>
            </a:pPr>
            <a:r>
              <a:rPr lang="hr-HR" dirty="0" smtClean="0">
                <a:solidFill>
                  <a:schemeClr val="tx1"/>
                </a:solidFill>
              </a:rPr>
              <a:t>Optimizacija potrošnje energije</a:t>
            </a:r>
          </a:p>
          <a:p>
            <a:pPr marL="457200" indent="-457200" algn="l">
              <a:buFont typeface="Arial" panose="020B0604020202020204" pitchFamily="34" charset="0"/>
              <a:buChar char="•"/>
            </a:pPr>
            <a:r>
              <a:rPr lang="hr-HR" dirty="0" smtClean="0">
                <a:solidFill>
                  <a:schemeClr val="tx1"/>
                </a:solidFill>
              </a:rPr>
              <a:t>ESCO Monitor</a:t>
            </a:r>
          </a:p>
          <a:p>
            <a:pPr marL="457200" indent="-457200" algn="l">
              <a:buFont typeface="Arial" panose="020B0604020202020204" pitchFamily="34" charset="0"/>
              <a:buChar char="•"/>
            </a:pPr>
            <a:r>
              <a:rPr lang="hr-HR" dirty="0" smtClean="0">
                <a:solidFill>
                  <a:schemeClr val="tx1"/>
                </a:solidFill>
              </a:rPr>
              <a:t>ESCO Monitor Panel</a:t>
            </a:r>
          </a:p>
          <a:p>
            <a:pPr marL="457200" indent="-457200" algn="l">
              <a:buFont typeface="Arial" panose="020B0604020202020204" pitchFamily="34" charset="0"/>
              <a:buChar char="•"/>
            </a:pPr>
            <a:r>
              <a:rPr lang="hr-HR" dirty="0" smtClean="0">
                <a:solidFill>
                  <a:schemeClr val="tx1"/>
                </a:solidFill>
              </a:rPr>
              <a:t>Edukacija – HEP ESCO trening centar </a:t>
            </a:r>
            <a:endParaRPr lang="hr-HR" dirty="0">
              <a:solidFill>
                <a:schemeClr val="tx1"/>
              </a:solidFill>
            </a:endParaRPr>
          </a:p>
        </p:txBody>
      </p:sp>
      <p:sp>
        <p:nvSpPr>
          <p:cNvPr id="6" name="Circular Arrow 5"/>
          <p:cNvSpPr/>
          <p:nvPr/>
        </p:nvSpPr>
        <p:spPr>
          <a:xfrm rot="5400000" flipV="1">
            <a:off x="35496" y="1484784"/>
            <a:ext cx="4752528" cy="4608512"/>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7" name="Rectangle 6"/>
          <p:cNvSpPr/>
          <p:nvPr/>
        </p:nvSpPr>
        <p:spPr>
          <a:xfrm>
            <a:off x="467544" y="1268760"/>
            <a:ext cx="8220904" cy="132343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hr-HR" sz="4000" b="1" cap="all" spc="0" dirty="0" smtClean="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Sustavi gospodarenja energijom</a:t>
            </a:r>
          </a:p>
          <a:p>
            <a:pPr algn="ctr"/>
            <a:r>
              <a:rPr lang="hr-HR" sz="4000" b="1" cap="all" dirty="0" smtClean="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ISO 50001</a:t>
            </a:r>
            <a:endParaRPr lang="en-US" sz="4000" b="1" cap="all" spc="0" dirty="0">
              <a:ln/>
              <a:solidFill>
                <a:schemeClr val="tx1">
                  <a:lumMod val="75000"/>
                  <a:lumOff val="2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26642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556792"/>
            <a:ext cx="6768752" cy="56323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hr-HR" sz="2000" dirty="0" smtClean="0"/>
              <a:t>Poslovni računalni sustav za gospodarenje energijom</a:t>
            </a:r>
          </a:p>
          <a:p>
            <a:pPr marL="285750" indent="-285750">
              <a:lnSpc>
                <a:spcPct val="150000"/>
              </a:lnSpc>
              <a:buFont typeface="Arial" panose="020B0604020202020204" pitchFamily="34" charset="0"/>
              <a:buChar char="•"/>
            </a:pPr>
            <a:r>
              <a:rPr lang="hr-HR" sz="2000" dirty="0" smtClean="0"/>
              <a:t>Računalna </a:t>
            </a:r>
            <a:r>
              <a:rPr lang="hr-HR" sz="2000" b="1" dirty="0"/>
              <a:t>potpora optimizaciji</a:t>
            </a:r>
            <a:r>
              <a:rPr lang="hr-HR" sz="2000" dirty="0"/>
              <a:t> potrošnje energije koja se pruža u okviru usluge sustavnog gospodarenja energijom </a:t>
            </a:r>
            <a:endParaRPr lang="hr-HR" sz="2000" dirty="0" smtClean="0"/>
          </a:p>
          <a:p>
            <a:pPr marL="285750" indent="-285750">
              <a:lnSpc>
                <a:spcPct val="150000"/>
              </a:lnSpc>
              <a:buFont typeface="Arial" panose="020B0604020202020204" pitchFamily="34" charset="0"/>
              <a:buChar char="•"/>
            </a:pPr>
            <a:r>
              <a:rPr lang="hr-HR" sz="2000" dirty="0" smtClean="0"/>
              <a:t>Koristan </a:t>
            </a:r>
            <a:r>
              <a:rPr lang="hr-HR" sz="2000" dirty="0"/>
              <a:t>alat kod uvođenja sustava gospodarenja energijom prema normi ISO </a:t>
            </a:r>
            <a:r>
              <a:rPr lang="hr-HR" sz="2000" dirty="0" smtClean="0"/>
              <a:t>50001</a:t>
            </a:r>
          </a:p>
          <a:p>
            <a:pPr marL="285750" indent="-285750">
              <a:lnSpc>
                <a:spcPct val="150000"/>
              </a:lnSpc>
              <a:buFont typeface="Arial" panose="020B0604020202020204" pitchFamily="34" charset="0"/>
              <a:buChar char="•"/>
            </a:pPr>
            <a:r>
              <a:rPr lang="hr-HR" sz="2000" b="1" dirty="0" smtClean="0"/>
              <a:t>Modularan</a:t>
            </a:r>
            <a:r>
              <a:rPr lang="hr-HR" sz="2000" dirty="0" smtClean="0"/>
              <a:t> sustav, više razina korištenja </a:t>
            </a:r>
          </a:p>
          <a:p>
            <a:pPr marL="285750" indent="-285750">
              <a:lnSpc>
                <a:spcPct val="150000"/>
              </a:lnSpc>
              <a:buFont typeface="Arial" panose="020B0604020202020204" pitchFamily="34" charset="0"/>
              <a:buChar char="•"/>
            </a:pPr>
            <a:r>
              <a:rPr lang="hr-HR" sz="2000" dirty="0" smtClean="0"/>
              <a:t>Primjenjiv </a:t>
            </a:r>
            <a:r>
              <a:rPr lang="hr-HR" sz="2000" dirty="0"/>
              <a:t>za </a:t>
            </a:r>
            <a:r>
              <a:rPr lang="hr-HR" sz="2000" dirty="0" smtClean="0"/>
              <a:t>praćenje potrošnje u zgradama, industrijskim postrojenjima, sustavima opskrbe energijom (OIE), vanjskoj rasvjeti  te na korištenje tvrtkama </a:t>
            </a:r>
            <a:r>
              <a:rPr lang="hr-HR" sz="2000" dirty="0"/>
              <a:t>i stručnjacima za upravljanje </a:t>
            </a:r>
            <a:r>
              <a:rPr lang="hr-HR" sz="2000" dirty="0" smtClean="0"/>
              <a:t>građevinama, ESCO tvrtke</a:t>
            </a:r>
            <a:endParaRPr lang="hr-HR" sz="2000" dirty="0"/>
          </a:p>
          <a:p>
            <a:pPr marL="285750" indent="-285750">
              <a:lnSpc>
                <a:spcPct val="150000"/>
              </a:lnSpc>
              <a:buFont typeface="Arial" panose="020B0604020202020204" pitchFamily="34" charset="0"/>
              <a:buChar char="•"/>
            </a:pPr>
            <a:endParaRPr lang="hr-HR" sz="2000" dirty="0" smtClean="0"/>
          </a:p>
          <a:p>
            <a:pPr>
              <a:lnSpc>
                <a:spcPct val="150000"/>
              </a:lnSpc>
            </a:pPr>
            <a:endParaRPr lang="hr-HR" sz="2000" dirty="0"/>
          </a:p>
        </p:txBody>
      </p:sp>
      <p:sp>
        <p:nvSpPr>
          <p:cNvPr id="3" name="TextBox 2"/>
          <p:cNvSpPr txBox="1"/>
          <p:nvPr/>
        </p:nvSpPr>
        <p:spPr>
          <a:xfrm>
            <a:off x="3491880" y="260648"/>
            <a:ext cx="5832648" cy="707886"/>
          </a:xfrm>
          <a:prstGeom prst="rect">
            <a:avLst/>
          </a:prstGeom>
          <a:noFill/>
        </p:spPr>
        <p:txBody>
          <a:bodyPr wrap="square" rtlCol="0">
            <a:spAutoFit/>
          </a:bodyPr>
          <a:lstStyle/>
          <a:p>
            <a:r>
              <a:rPr lang="hr-HR" sz="4000" dirty="0" smtClean="0">
                <a:solidFill>
                  <a:schemeClr val="bg1"/>
                </a:solidFill>
                <a:latin typeface="Trebuchet MS" pitchFamily="34" charset="0"/>
              </a:rPr>
              <a:t>ESCO Monitor </a:t>
            </a:r>
            <a:endParaRPr lang="hr-HR" sz="4000" dirty="0">
              <a:solidFill>
                <a:schemeClr val="bg1"/>
              </a:solidFill>
              <a:latin typeface="Trebuchet MS" pitchFamily="34" charset="0"/>
            </a:endParaRPr>
          </a:p>
        </p:txBody>
      </p:sp>
      <p:pic>
        <p:nvPicPr>
          <p:cNvPr id="4" name="Picture 2"/>
          <p:cNvPicPr>
            <a:picLocks noChangeAspect="1"/>
          </p:cNvPicPr>
          <p:nvPr/>
        </p:nvPicPr>
        <p:blipFill>
          <a:blip r:embed="rId2"/>
          <a:srcRect/>
          <a:stretch>
            <a:fillRect/>
          </a:stretch>
        </p:blipFill>
        <p:spPr bwMode="auto">
          <a:xfrm>
            <a:off x="7017365" y="946019"/>
            <a:ext cx="2124997" cy="1978925"/>
          </a:xfrm>
          <a:prstGeom prst="rect">
            <a:avLst/>
          </a:prstGeom>
          <a:noFill/>
          <a:ln w="9525">
            <a:noFill/>
            <a:miter lim="800000"/>
            <a:headEnd/>
            <a:tailEnd/>
          </a:ln>
        </p:spPr>
      </p:pic>
    </p:spTree>
    <p:extLst>
      <p:ext uri="{BB962C8B-B14F-4D97-AF65-F5344CB8AC3E}">
        <p14:creationId xmlns:p14="http://schemas.microsoft.com/office/powerpoint/2010/main" val="1869843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3520909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032" y="274638"/>
            <a:ext cx="8229600" cy="634082"/>
          </a:xfrm>
        </p:spPr>
        <p:txBody>
          <a:bodyPr>
            <a:normAutofit fontScale="90000"/>
          </a:bodyPr>
          <a:lstStyle/>
          <a:p>
            <a:r>
              <a:rPr lang="hr-HR" dirty="0" smtClean="0">
                <a:solidFill>
                  <a:schemeClr val="bg1"/>
                </a:solidFill>
                <a:latin typeface="+mn-lt"/>
              </a:rPr>
              <a:t>O HEP ESCO-u</a:t>
            </a:r>
            <a:endParaRPr lang="hr-HR" dirty="0">
              <a:solidFill>
                <a:schemeClr val="bg1"/>
              </a:solidFill>
              <a:latin typeface="+mn-lt"/>
            </a:endParaRPr>
          </a:p>
        </p:txBody>
      </p:sp>
      <p:sp>
        <p:nvSpPr>
          <p:cNvPr id="3" name="Content Placeholder 2"/>
          <p:cNvSpPr>
            <a:spLocks noGrp="1"/>
          </p:cNvSpPr>
          <p:nvPr>
            <p:ph idx="1"/>
          </p:nvPr>
        </p:nvSpPr>
        <p:spPr/>
        <p:txBody>
          <a:bodyPr/>
          <a:lstStyle/>
          <a:p>
            <a:r>
              <a:rPr lang="hr-HR" dirty="0" smtClean="0">
                <a:latin typeface="Calibri" panose="020F0502020204030204" pitchFamily="34" charset="0"/>
                <a:cs typeface="Calibri" panose="020F0502020204030204" pitchFamily="34" charset="0"/>
              </a:rPr>
              <a:t>Tvrtka specijalizirana za pružanje Energetskih usluga</a:t>
            </a:r>
          </a:p>
          <a:p>
            <a:r>
              <a:rPr lang="hr-HR" dirty="0" smtClean="0">
                <a:latin typeface="Calibri" panose="020F0502020204030204" pitchFamily="34" charset="0"/>
                <a:cs typeface="Calibri" panose="020F0502020204030204" pitchFamily="34" charset="0"/>
              </a:rPr>
              <a:t>Priprema, provodi i financira projekte energetske učinkovitosti</a:t>
            </a:r>
            <a:endParaRPr lang="hr-HR" dirty="0">
              <a:latin typeface="Calibri" panose="020F0502020204030204" pitchFamily="34" charset="0"/>
              <a:cs typeface="Calibri" panose="020F0502020204030204" pitchFamily="34" charset="0"/>
            </a:endParaRPr>
          </a:p>
        </p:txBody>
      </p:sp>
      <p:sp>
        <p:nvSpPr>
          <p:cNvPr id="4" name="Rectangle 3"/>
          <p:cNvSpPr/>
          <p:nvPr/>
        </p:nvSpPr>
        <p:spPr bwMode="auto">
          <a:xfrm>
            <a:off x="1187624" y="3933056"/>
            <a:ext cx="7128792" cy="2376264"/>
          </a:xfrm>
          <a:prstGeom prst="rect">
            <a:avLst/>
          </a:prstGeom>
          <a:no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marL="800100" indent="-342900">
              <a:lnSpc>
                <a:spcPct val="150000"/>
              </a:lnSpc>
              <a:spcBef>
                <a:spcPct val="20000"/>
              </a:spcBef>
              <a:buClr>
                <a:srgbClr val="FF898C"/>
              </a:buClr>
              <a:buFontTx/>
              <a:buChar char="-"/>
            </a:pPr>
            <a:r>
              <a:rPr lang="hr-HR" sz="2400" b="1" dirty="0" smtClean="0">
                <a:solidFill>
                  <a:schemeClr val="accent2"/>
                </a:solidFill>
              </a:rPr>
              <a:t>12 godina iskustva (2003 – 2015)</a:t>
            </a:r>
          </a:p>
          <a:p>
            <a:pPr marL="800100" indent="-342900">
              <a:lnSpc>
                <a:spcPct val="150000"/>
              </a:lnSpc>
              <a:spcBef>
                <a:spcPct val="20000"/>
              </a:spcBef>
              <a:buClr>
                <a:srgbClr val="FF898C"/>
              </a:buClr>
              <a:buFontTx/>
              <a:buChar char="-"/>
            </a:pPr>
            <a:r>
              <a:rPr lang="hr-HR" sz="2400" b="1" dirty="0" smtClean="0">
                <a:solidFill>
                  <a:schemeClr val="accent2"/>
                </a:solidFill>
              </a:rPr>
              <a:t>preko 60 uspješno izvedenih projekata na 90 objekata </a:t>
            </a:r>
          </a:p>
          <a:p>
            <a:pPr marL="742950" indent="-285750">
              <a:lnSpc>
                <a:spcPct val="150000"/>
              </a:lnSpc>
              <a:spcBef>
                <a:spcPct val="20000"/>
              </a:spcBef>
              <a:buClr>
                <a:srgbClr val="FF898C"/>
              </a:buClr>
            </a:pPr>
            <a:r>
              <a:rPr lang="hr-HR" sz="2400" b="1" dirty="0" smtClean="0">
                <a:solidFill>
                  <a:schemeClr val="accent2"/>
                </a:solidFill>
              </a:rPr>
              <a:t>- 150 milijuna kuna investicija</a:t>
            </a:r>
            <a:endParaRPr lang="hr-HR" sz="2400" b="1" dirty="0">
              <a:solidFill>
                <a:schemeClr val="accent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052736"/>
            <a:ext cx="6768752" cy="4893647"/>
          </a:xfrm>
          <a:prstGeom prst="rect">
            <a:avLst/>
          </a:prstGeom>
          <a:noFill/>
        </p:spPr>
        <p:txBody>
          <a:bodyPr wrap="square" rtlCol="0">
            <a:spAutoFit/>
          </a:bodyPr>
          <a:lstStyle/>
          <a:p>
            <a:endParaRPr lang="hr-HR" sz="2400" dirty="0"/>
          </a:p>
          <a:p>
            <a:endParaRPr lang="hr-HR" sz="2400" dirty="0" smtClean="0"/>
          </a:p>
          <a:p>
            <a:pPr>
              <a:buFont typeface="Arial" pitchFamily="34" charset="0"/>
              <a:buChar char="•"/>
            </a:pPr>
            <a:r>
              <a:rPr lang="hr-HR" sz="2400" dirty="0" smtClean="0"/>
              <a:t>Nove energetske usluge na hrvatskom tržištu</a:t>
            </a:r>
          </a:p>
          <a:p>
            <a:pPr>
              <a:buFont typeface="Arial" pitchFamily="34" charset="0"/>
              <a:buChar char="•"/>
            </a:pPr>
            <a:endParaRPr lang="hr-HR" sz="2400" dirty="0" smtClean="0"/>
          </a:p>
          <a:p>
            <a:pPr>
              <a:buFont typeface="Arial" pitchFamily="34" charset="0"/>
              <a:buChar char="•"/>
            </a:pPr>
            <a:r>
              <a:rPr lang="hr-HR" sz="2400" dirty="0" smtClean="0"/>
              <a:t>Dugoročan i održiv pristup gospodarenju energijom</a:t>
            </a:r>
          </a:p>
          <a:p>
            <a:endParaRPr lang="hr-HR" sz="2400" dirty="0" smtClean="0"/>
          </a:p>
          <a:p>
            <a:pPr>
              <a:buFont typeface="Arial" pitchFamily="34" charset="0"/>
              <a:buChar char="•"/>
            </a:pPr>
            <a:r>
              <a:rPr lang="hr-HR" sz="2400" dirty="0" smtClean="0"/>
              <a:t>Koga educiramo:</a:t>
            </a:r>
          </a:p>
          <a:p>
            <a:pPr lvl="1">
              <a:lnSpc>
                <a:spcPct val="150000"/>
              </a:lnSpc>
              <a:buFont typeface="Arial" pitchFamily="34" charset="0"/>
              <a:buChar char="•"/>
            </a:pPr>
            <a:r>
              <a:rPr lang="hr-HR" sz="2400" dirty="0" smtClean="0"/>
              <a:t>Zaposlenike organizacija koje sustavno gospodare energijom (</a:t>
            </a:r>
            <a:r>
              <a:rPr lang="hr-HR" sz="2400" dirty="0" err="1" smtClean="0"/>
              <a:t>awareness</a:t>
            </a:r>
            <a:r>
              <a:rPr lang="hr-HR" sz="2400" dirty="0" smtClean="0"/>
              <a:t> programi)</a:t>
            </a:r>
          </a:p>
          <a:p>
            <a:pPr lvl="1">
              <a:lnSpc>
                <a:spcPct val="150000"/>
              </a:lnSpc>
              <a:buFont typeface="Arial" pitchFamily="34" charset="0"/>
              <a:buChar char="•"/>
            </a:pPr>
            <a:r>
              <a:rPr lang="hr-HR" sz="2400" dirty="0" smtClean="0"/>
              <a:t>Stručnjake iz područja EE i OIE</a:t>
            </a:r>
          </a:p>
          <a:p>
            <a:pPr lvl="1">
              <a:lnSpc>
                <a:spcPct val="150000"/>
              </a:lnSpc>
              <a:buFont typeface="Arial" pitchFamily="34" charset="0"/>
              <a:buChar char="•"/>
            </a:pPr>
            <a:r>
              <a:rPr lang="hr-HR" sz="2400" dirty="0" smtClean="0"/>
              <a:t>Energetske upravitelje</a:t>
            </a:r>
            <a:endParaRPr lang="hr-HR"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140968"/>
            <a:ext cx="1186827" cy="85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4509120"/>
            <a:ext cx="1076861" cy="109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epdoc\HEP-ESCO\IMSM\ESCO_trening_centar\spec tecajev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1632" y="1628800"/>
            <a:ext cx="1122769" cy="111796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992288" y="260648"/>
            <a:ext cx="7772400" cy="1470025"/>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r-HR" sz="3600" b="0" i="0" u="none" strike="noStrike" kern="1200" cap="none" spc="0" normalizeH="0" baseline="0" noProof="0" dirty="0" smtClean="0">
                <a:ln>
                  <a:noFill/>
                </a:ln>
                <a:solidFill>
                  <a:schemeClr val="bg1"/>
                </a:solidFill>
                <a:effectLst/>
                <a:uLnTx/>
                <a:uFillTx/>
                <a:ea typeface="+mj-ea"/>
                <a:cs typeface="+mj-cs"/>
              </a:rPr>
              <a:t>HEP ESCO TRENING CENTAR</a:t>
            </a:r>
            <a:endParaRPr kumimoji="0" lang="hr-HR" sz="3600" b="0" i="0" u="none" strike="noStrike" kern="1200" cap="none" spc="0" normalizeH="0" baseline="0" noProof="0" dirty="0">
              <a:ln>
                <a:noFill/>
              </a:ln>
              <a:solidFill>
                <a:schemeClr val="bg1"/>
              </a:solidFill>
              <a:effectLst/>
              <a:uLnTx/>
              <a:uFillTx/>
              <a:ea typeface="+mj-ea"/>
              <a:cs typeface="+mj-cs"/>
            </a:endParaRPr>
          </a:p>
        </p:txBody>
      </p:sp>
    </p:spTree>
    <p:extLst>
      <p:ext uri="{BB962C8B-B14F-4D97-AF65-F5344CB8AC3E}">
        <p14:creationId xmlns:p14="http://schemas.microsoft.com/office/powerpoint/2010/main" val="2010067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TextBox 2"/>
          <p:cNvSpPr txBox="1">
            <a:spLocks noChangeArrowheads="1"/>
          </p:cNvSpPr>
          <p:nvPr/>
        </p:nvSpPr>
        <p:spPr bwMode="auto">
          <a:xfrm>
            <a:off x="-11260" y="4300002"/>
            <a:ext cx="9155260" cy="461665"/>
          </a:xfrm>
          <a:prstGeom prst="rect">
            <a:avLst/>
          </a:prstGeom>
          <a:noFill/>
          <a:ln w="9525">
            <a:noFill/>
            <a:miter lim="800000"/>
            <a:headEnd/>
            <a:tailEnd/>
          </a:ln>
        </p:spPr>
        <p:txBody>
          <a:bodyPr wrap="square">
            <a:spAutoFit/>
          </a:bodyPr>
          <a:lstStyle/>
          <a:p>
            <a:pPr algn="ctr"/>
            <a:r>
              <a:rPr lang="hr-HR" sz="2400" dirty="0" err="1" smtClean="0">
                <a:solidFill>
                  <a:schemeClr val="bg1"/>
                </a:solidFill>
                <a:latin typeface="Arial Black" panose="020B0A04020102020204" pitchFamily="34" charset="0"/>
              </a:rPr>
              <a:t>hrvoje.hucika</a:t>
            </a:r>
            <a:r>
              <a:rPr lang="hr-HR" sz="2400" dirty="0" smtClean="0">
                <a:solidFill>
                  <a:schemeClr val="bg1"/>
                </a:solidFill>
                <a:latin typeface="Arial Black" panose="020B0A04020102020204" pitchFamily="34" charset="0"/>
              </a:rPr>
              <a:t>@</a:t>
            </a:r>
            <a:r>
              <a:rPr lang="hr-HR" sz="2400" dirty="0" err="1" smtClean="0">
                <a:solidFill>
                  <a:schemeClr val="bg1"/>
                </a:solidFill>
                <a:latin typeface="Arial Black" panose="020B0A04020102020204" pitchFamily="34" charset="0"/>
              </a:rPr>
              <a:t>hep.hr</a:t>
            </a:r>
            <a:endParaRPr lang="hr-HR" sz="2000" dirty="0">
              <a:solidFill>
                <a:schemeClr val="accent2"/>
              </a:solidFill>
              <a:latin typeface="Arial Black" panose="020B0A04020102020204" pitchFamily="34" charset="0"/>
            </a:endParaRPr>
          </a:p>
        </p:txBody>
      </p:sp>
      <p:sp>
        <p:nvSpPr>
          <p:cNvPr id="5" name="TextBox 4"/>
          <p:cNvSpPr txBox="1"/>
          <p:nvPr/>
        </p:nvSpPr>
        <p:spPr>
          <a:xfrm>
            <a:off x="1" y="2132857"/>
            <a:ext cx="9143999" cy="1846659"/>
          </a:xfrm>
          <a:prstGeom prst="rect">
            <a:avLst/>
          </a:prstGeom>
          <a:noFill/>
        </p:spPr>
        <p:txBody>
          <a:bodyPr wrap="square" rtlCol="0">
            <a:spAutoFit/>
          </a:bodyPr>
          <a:lstStyle/>
          <a:p>
            <a:pPr algn="ctr"/>
            <a:r>
              <a:rPr lang="hr-HR" sz="9600" dirty="0" smtClean="0">
                <a:solidFill>
                  <a:schemeClr val="bg1"/>
                </a:solidFill>
                <a:latin typeface="Korolev Compressed Bold" pitchFamily="50" charset="0"/>
              </a:rPr>
              <a:t>Hvala!</a:t>
            </a:r>
            <a:endParaRPr lang="hr-HR" sz="9600" dirty="0">
              <a:solidFill>
                <a:schemeClr val="bg1"/>
              </a:solidFill>
              <a:latin typeface="Korolev Compressed Bold" pitchFamily="50" charset="0"/>
            </a:endParaRPr>
          </a:p>
          <a:p>
            <a:endParaRPr lang="en-US" dirty="0"/>
          </a:p>
        </p:txBody>
      </p:sp>
    </p:spTree>
    <p:extLst>
      <p:ext uri="{BB962C8B-B14F-4D97-AF65-F5344CB8AC3E}">
        <p14:creationId xmlns:p14="http://schemas.microsoft.com/office/powerpoint/2010/main" val="2956036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a:xfrm>
            <a:off x="3159125" y="53975"/>
            <a:ext cx="5527675" cy="1143000"/>
          </a:xfrm>
        </p:spPr>
        <p:txBody>
          <a:bodyPr>
            <a:normAutofit/>
          </a:bodyPr>
          <a:lstStyle/>
          <a:p>
            <a:r>
              <a:rPr lang="hr-HR" sz="3600" b="1" dirty="0" smtClean="0">
                <a:solidFill>
                  <a:schemeClr val="bg1"/>
                </a:solidFill>
              </a:rPr>
              <a:t>HEP ESCO - reference</a:t>
            </a:r>
          </a:p>
        </p:txBody>
      </p:sp>
      <p:pic>
        <p:nvPicPr>
          <p:cNvPr id="52226" name="Picture 2"/>
          <p:cNvPicPr>
            <a:picLocks noChangeAspect="1" noChangeArrowheads="1"/>
          </p:cNvPicPr>
          <p:nvPr/>
        </p:nvPicPr>
        <p:blipFill>
          <a:blip r:embed="rId2"/>
          <a:srcRect/>
          <a:stretch>
            <a:fillRect/>
          </a:stretch>
        </p:blipFill>
        <p:spPr bwMode="auto">
          <a:xfrm>
            <a:off x="395288" y="1412875"/>
            <a:ext cx="1706562" cy="941388"/>
          </a:xfrm>
          <a:prstGeom prst="rect">
            <a:avLst/>
          </a:prstGeom>
          <a:noFill/>
          <a:ln w="9525">
            <a:noFill/>
            <a:miter lim="800000"/>
            <a:headEnd/>
            <a:tailEnd/>
          </a:ln>
        </p:spPr>
      </p:pic>
      <p:pic>
        <p:nvPicPr>
          <p:cNvPr id="52227" name="Picture 3"/>
          <p:cNvPicPr>
            <a:picLocks noGrp="1" noChangeAspect="1" noChangeArrowheads="1"/>
          </p:cNvPicPr>
          <p:nvPr>
            <p:ph idx="4294967295"/>
          </p:nvPr>
        </p:nvPicPr>
        <p:blipFill>
          <a:blip r:embed="rId3"/>
          <a:srcRect/>
          <a:stretch>
            <a:fillRect/>
          </a:stretch>
        </p:blipFill>
        <p:spPr>
          <a:xfrm>
            <a:off x="2627313" y="1484313"/>
            <a:ext cx="1635125" cy="336550"/>
          </a:xfrm>
        </p:spPr>
      </p:pic>
      <p:pic>
        <p:nvPicPr>
          <p:cNvPr id="52228" name="Picture 4"/>
          <p:cNvPicPr>
            <a:picLocks noChangeAspect="1" noChangeArrowheads="1"/>
          </p:cNvPicPr>
          <p:nvPr/>
        </p:nvPicPr>
        <p:blipFill>
          <a:blip r:embed="rId4"/>
          <a:srcRect/>
          <a:stretch>
            <a:fillRect/>
          </a:stretch>
        </p:blipFill>
        <p:spPr bwMode="auto">
          <a:xfrm>
            <a:off x="4932363" y="2349500"/>
            <a:ext cx="1828800" cy="1219200"/>
          </a:xfrm>
          <a:prstGeom prst="rect">
            <a:avLst/>
          </a:prstGeom>
          <a:noFill/>
          <a:ln w="9525">
            <a:noFill/>
            <a:miter lim="800000"/>
            <a:headEnd/>
            <a:tailEnd/>
          </a:ln>
        </p:spPr>
      </p:pic>
      <p:pic>
        <p:nvPicPr>
          <p:cNvPr id="52229" name="Picture 5"/>
          <p:cNvPicPr>
            <a:picLocks noChangeAspect="1" noChangeArrowheads="1"/>
          </p:cNvPicPr>
          <p:nvPr/>
        </p:nvPicPr>
        <p:blipFill>
          <a:blip r:embed="rId5"/>
          <a:srcRect/>
          <a:stretch>
            <a:fillRect/>
          </a:stretch>
        </p:blipFill>
        <p:spPr bwMode="auto">
          <a:xfrm>
            <a:off x="2411413" y="2060575"/>
            <a:ext cx="2065337" cy="523875"/>
          </a:xfrm>
          <a:prstGeom prst="rect">
            <a:avLst/>
          </a:prstGeom>
          <a:noFill/>
          <a:ln w="9525">
            <a:noFill/>
            <a:miter lim="800000"/>
            <a:headEnd/>
            <a:tailEnd/>
          </a:ln>
        </p:spPr>
      </p:pic>
      <p:pic>
        <p:nvPicPr>
          <p:cNvPr id="52230" name="Picture 6"/>
          <p:cNvPicPr>
            <a:picLocks noChangeAspect="1" noChangeArrowheads="1"/>
          </p:cNvPicPr>
          <p:nvPr/>
        </p:nvPicPr>
        <p:blipFill>
          <a:blip r:embed="rId6"/>
          <a:srcRect/>
          <a:stretch>
            <a:fillRect/>
          </a:stretch>
        </p:blipFill>
        <p:spPr bwMode="auto">
          <a:xfrm>
            <a:off x="323850" y="2349500"/>
            <a:ext cx="2035175" cy="1119188"/>
          </a:xfrm>
          <a:prstGeom prst="rect">
            <a:avLst/>
          </a:prstGeom>
          <a:noFill/>
          <a:ln w="9525">
            <a:noFill/>
            <a:miter lim="800000"/>
            <a:headEnd/>
            <a:tailEnd/>
          </a:ln>
        </p:spPr>
      </p:pic>
      <p:pic>
        <p:nvPicPr>
          <p:cNvPr id="52231" name="Picture 7"/>
          <p:cNvPicPr>
            <a:picLocks noChangeAspect="1" noChangeArrowheads="1"/>
          </p:cNvPicPr>
          <p:nvPr/>
        </p:nvPicPr>
        <p:blipFill>
          <a:blip r:embed="rId7"/>
          <a:srcRect/>
          <a:stretch>
            <a:fillRect/>
          </a:stretch>
        </p:blipFill>
        <p:spPr bwMode="auto">
          <a:xfrm>
            <a:off x="4356100" y="3573463"/>
            <a:ext cx="1431925" cy="1309687"/>
          </a:xfrm>
          <a:prstGeom prst="rect">
            <a:avLst/>
          </a:prstGeom>
          <a:noFill/>
          <a:ln w="9525">
            <a:noFill/>
            <a:miter lim="800000"/>
            <a:headEnd/>
            <a:tailEnd/>
          </a:ln>
        </p:spPr>
      </p:pic>
      <p:pic>
        <p:nvPicPr>
          <p:cNvPr id="52232" name="Picture 8"/>
          <p:cNvPicPr>
            <a:picLocks noChangeAspect="1" noChangeArrowheads="1"/>
          </p:cNvPicPr>
          <p:nvPr/>
        </p:nvPicPr>
        <p:blipFill>
          <a:blip r:embed="rId8"/>
          <a:srcRect/>
          <a:stretch>
            <a:fillRect/>
          </a:stretch>
        </p:blipFill>
        <p:spPr bwMode="auto">
          <a:xfrm>
            <a:off x="6443663" y="1196975"/>
            <a:ext cx="1281112" cy="1627188"/>
          </a:xfrm>
          <a:prstGeom prst="rect">
            <a:avLst/>
          </a:prstGeom>
          <a:noFill/>
          <a:ln w="9525">
            <a:noFill/>
            <a:miter lim="800000"/>
            <a:headEnd/>
            <a:tailEnd/>
          </a:ln>
        </p:spPr>
      </p:pic>
      <p:pic>
        <p:nvPicPr>
          <p:cNvPr id="52233" name="Picture 9"/>
          <p:cNvPicPr>
            <a:picLocks noChangeAspect="1" noChangeArrowheads="1"/>
          </p:cNvPicPr>
          <p:nvPr/>
        </p:nvPicPr>
        <p:blipFill>
          <a:blip r:embed="rId9"/>
          <a:srcRect/>
          <a:stretch>
            <a:fillRect/>
          </a:stretch>
        </p:blipFill>
        <p:spPr bwMode="auto">
          <a:xfrm>
            <a:off x="2268538" y="3213100"/>
            <a:ext cx="712787" cy="785813"/>
          </a:xfrm>
          <a:prstGeom prst="rect">
            <a:avLst/>
          </a:prstGeom>
          <a:noFill/>
          <a:ln w="9525">
            <a:noFill/>
            <a:miter lim="800000"/>
            <a:headEnd/>
            <a:tailEnd/>
          </a:ln>
        </p:spPr>
      </p:pic>
      <p:pic>
        <p:nvPicPr>
          <p:cNvPr id="52234" name="Picture 10"/>
          <p:cNvPicPr>
            <a:picLocks noChangeAspect="1" noChangeArrowheads="1"/>
          </p:cNvPicPr>
          <p:nvPr/>
        </p:nvPicPr>
        <p:blipFill>
          <a:blip r:embed="rId10"/>
          <a:srcRect/>
          <a:stretch>
            <a:fillRect/>
          </a:stretch>
        </p:blipFill>
        <p:spPr bwMode="auto">
          <a:xfrm>
            <a:off x="3276600" y="5229225"/>
            <a:ext cx="1257300" cy="879475"/>
          </a:xfrm>
          <a:prstGeom prst="rect">
            <a:avLst/>
          </a:prstGeom>
          <a:noFill/>
          <a:ln w="9525">
            <a:noFill/>
            <a:miter lim="800000"/>
            <a:headEnd/>
            <a:tailEnd/>
          </a:ln>
        </p:spPr>
      </p:pic>
      <p:pic>
        <p:nvPicPr>
          <p:cNvPr id="52235" name="Picture 11"/>
          <p:cNvPicPr>
            <a:picLocks noChangeAspect="1" noChangeArrowheads="1"/>
          </p:cNvPicPr>
          <p:nvPr/>
        </p:nvPicPr>
        <p:blipFill>
          <a:blip r:embed="rId11"/>
          <a:srcRect/>
          <a:stretch>
            <a:fillRect/>
          </a:stretch>
        </p:blipFill>
        <p:spPr bwMode="auto">
          <a:xfrm>
            <a:off x="4787900" y="5732463"/>
            <a:ext cx="1584325" cy="457200"/>
          </a:xfrm>
          <a:prstGeom prst="rect">
            <a:avLst/>
          </a:prstGeom>
          <a:noFill/>
          <a:ln w="9525">
            <a:noFill/>
            <a:miter lim="800000"/>
            <a:headEnd/>
            <a:tailEnd/>
          </a:ln>
        </p:spPr>
      </p:pic>
      <p:pic>
        <p:nvPicPr>
          <p:cNvPr id="52236" name="Picture 12"/>
          <p:cNvPicPr>
            <a:picLocks noChangeAspect="1" noChangeArrowheads="1"/>
          </p:cNvPicPr>
          <p:nvPr/>
        </p:nvPicPr>
        <p:blipFill>
          <a:blip r:embed="rId12"/>
          <a:srcRect/>
          <a:stretch>
            <a:fillRect/>
          </a:stretch>
        </p:blipFill>
        <p:spPr bwMode="auto">
          <a:xfrm>
            <a:off x="3635375" y="3141663"/>
            <a:ext cx="719138" cy="925512"/>
          </a:xfrm>
          <a:prstGeom prst="rect">
            <a:avLst/>
          </a:prstGeom>
          <a:noFill/>
          <a:ln w="9525">
            <a:noFill/>
            <a:miter lim="800000"/>
            <a:headEnd/>
            <a:tailEnd/>
          </a:ln>
        </p:spPr>
      </p:pic>
      <p:pic>
        <p:nvPicPr>
          <p:cNvPr id="52237" name="Picture 13"/>
          <p:cNvPicPr>
            <a:picLocks noChangeAspect="1" noChangeArrowheads="1"/>
          </p:cNvPicPr>
          <p:nvPr/>
        </p:nvPicPr>
        <p:blipFill>
          <a:blip r:embed="rId13"/>
          <a:srcRect/>
          <a:stretch>
            <a:fillRect/>
          </a:stretch>
        </p:blipFill>
        <p:spPr bwMode="auto">
          <a:xfrm>
            <a:off x="539750" y="3213100"/>
            <a:ext cx="1196975" cy="877888"/>
          </a:xfrm>
          <a:prstGeom prst="rect">
            <a:avLst/>
          </a:prstGeom>
          <a:noFill/>
          <a:ln w="9525">
            <a:noFill/>
            <a:miter lim="800000"/>
            <a:headEnd/>
            <a:tailEnd/>
          </a:ln>
        </p:spPr>
      </p:pic>
      <p:pic>
        <p:nvPicPr>
          <p:cNvPr id="52238" name="Picture 14"/>
          <p:cNvPicPr>
            <a:picLocks noChangeAspect="1" noChangeArrowheads="1"/>
          </p:cNvPicPr>
          <p:nvPr/>
        </p:nvPicPr>
        <p:blipFill>
          <a:blip r:embed="rId14"/>
          <a:srcRect/>
          <a:stretch>
            <a:fillRect/>
          </a:stretch>
        </p:blipFill>
        <p:spPr bwMode="auto">
          <a:xfrm>
            <a:off x="6804025" y="3357563"/>
            <a:ext cx="1901825" cy="365125"/>
          </a:xfrm>
          <a:prstGeom prst="rect">
            <a:avLst/>
          </a:prstGeom>
          <a:noFill/>
          <a:ln w="9525">
            <a:noFill/>
            <a:miter lim="800000"/>
            <a:headEnd/>
            <a:tailEnd/>
          </a:ln>
        </p:spPr>
      </p:pic>
      <p:pic>
        <p:nvPicPr>
          <p:cNvPr id="52239" name="Picture 15"/>
          <p:cNvPicPr>
            <a:picLocks noChangeAspect="1" noChangeArrowheads="1"/>
          </p:cNvPicPr>
          <p:nvPr/>
        </p:nvPicPr>
        <p:blipFill>
          <a:blip r:embed="rId15"/>
          <a:srcRect/>
          <a:stretch>
            <a:fillRect/>
          </a:stretch>
        </p:blipFill>
        <p:spPr bwMode="auto">
          <a:xfrm>
            <a:off x="2195513" y="4149725"/>
            <a:ext cx="1463675" cy="712788"/>
          </a:xfrm>
          <a:prstGeom prst="rect">
            <a:avLst/>
          </a:prstGeom>
          <a:noFill/>
          <a:ln w="9525">
            <a:noFill/>
            <a:miter lim="800000"/>
            <a:headEnd/>
            <a:tailEnd/>
          </a:ln>
        </p:spPr>
      </p:pic>
      <p:pic>
        <p:nvPicPr>
          <p:cNvPr id="52240" name="Picture 16"/>
          <p:cNvPicPr>
            <a:picLocks noChangeAspect="1" noChangeArrowheads="1"/>
          </p:cNvPicPr>
          <p:nvPr/>
        </p:nvPicPr>
        <p:blipFill>
          <a:blip r:embed="rId16"/>
          <a:srcRect/>
          <a:stretch>
            <a:fillRect/>
          </a:stretch>
        </p:blipFill>
        <p:spPr bwMode="auto">
          <a:xfrm>
            <a:off x="755650" y="5229225"/>
            <a:ext cx="1633538" cy="1146175"/>
          </a:xfrm>
          <a:prstGeom prst="rect">
            <a:avLst/>
          </a:prstGeom>
          <a:noFill/>
          <a:ln w="9525">
            <a:noFill/>
            <a:miter lim="800000"/>
            <a:headEnd/>
            <a:tailEnd/>
          </a:ln>
        </p:spPr>
      </p:pic>
      <p:pic>
        <p:nvPicPr>
          <p:cNvPr id="52241" name="Picture 17"/>
          <p:cNvPicPr>
            <a:picLocks noChangeAspect="1" noChangeArrowheads="1"/>
          </p:cNvPicPr>
          <p:nvPr/>
        </p:nvPicPr>
        <p:blipFill>
          <a:blip r:embed="rId17"/>
          <a:srcRect/>
          <a:stretch>
            <a:fillRect/>
          </a:stretch>
        </p:blipFill>
        <p:spPr bwMode="auto">
          <a:xfrm>
            <a:off x="4787900" y="1557338"/>
            <a:ext cx="1517650" cy="693737"/>
          </a:xfrm>
          <a:prstGeom prst="rect">
            <a:avLst/>
          </a:prstGeom>
          <a:noFill/>
          <a:ln w="9525">
            <a:noFill/>
            <a:miter lim="800000"/>
            <a:headEnd/>
            <a:tailEnd/>
          </a:ln>
        </p:spPr>
      </p:pic>
      <p:pic>
        <p:nvPicPr>
          <p:cNvPr id="52242" name="Picture 18"/>
          <p:cNvPicPr>
            <a:picLocks noChangeAspect="1" noChangeArrowheads="1"/>
          </p:cNvPicPr>
          <p:nvPr/>
        </p:nvPicPr>
        <p:blipFill>
          <a:blip r:embed="rId18"/>
          <a:srcRect/>
          <a:stretch>
            <a:fillRect/>
          </a:stretch>
        </p:blipFill>
        <p:spPr bwMode="auto">
          <a:xfrm>
            <a:off x="539750" y="4076700"/>
            <a:ext cx="612775" cy="1192213"/>
          </a:xfrm>
          <a:prstGeom prst="rect">
            <a:avLst/>
          </a:prstGeom>
          <a:noFill/>
          <a:ln w="9525">
            <a:noFill/>
            <a:miter lim="800000"/>
            <a:headEnd/>
            <a:tailEnd/>
          </a:ln>
        </p:spPr>
      </p:pic>
      <p:pic>
        <p:nvPicPr>
          <p:cNvPr id="52243" name="Picture 19"/>
          <p:cNvPicPr>
            <a:picLocks noChangeAspect="1" noChangeArrowheads="1"/>
          </p:cNvPicPr>
          <p:nvPr/>
        </p:nvPicPr>
        <p:blipFill>
          <a:blip r:embed="rId19"/>
          <a:srcRect/>
          <a:stretch>
            <a:fillRect/>
          </a:stretch>
        </p:blipFill>
        <p:spPr bwMode="auto">
          <a:xfrm>
            <a:off x="1331913" y="4076700"/>
            <a:ext cx="604837" cy="1211263"/>
          </a:xfrm>
          <a:prstGeom prst="rect">
            <a:avLst/>
          </a:prstGeom>
          <a:noFill/>
          <a:ln w="9525">
            <a:noFill/>
            <a:miter lim="800000"/>
            <a:headEnd/>
            <a:tailEnd/>
          </a:ln>
        </p:spPr>
      </p:pic>
      <p:pic>
        <p:nvPicPr>
          <p:cNvPr id="52244" name="Picture 8" descr=" "/>
          <p:cNvPicPr>
            <a:picLocks noChangeAspect="1" noChangeArrowheads="1"/>
          </p:cNvPicPr>
          <p:nvPr/>
        </p:nvPicPr>
        <p:blipFill>
          <a:blip r:embed="rId20"/>
          <a:srcRect/>
          <a:stretch>
            <a:fillRect/>
          </a:stretch>
        </p:blipFill>
        <p:spPr bwMode="auto">
          <a:xfrm>
            <a:off x="7092950" y="5084763"/>
            <a:ext cx="1771650" cy="1108075"/>
          </a:xfrm>
          <a:prstGeom prst="rect">
            <a:avLst/>
          </a:prstGeom>
          <a:noFill/>
          <a:ln w="9525">
            <a:noFill/>
            <a:miter lim="800000"/>
            <a:headEnd/>
            <a:tailEnd/>
          </a:ln>
        </p:spPr>
      </p:pic>
      <p:pic>
        <p:nvPicPr>
          <p:cNvPr id="52245" name="Picture 6" descr=" "/>
          <p:cNvPicPr>
            <a:picLocks noChangeAspect="1" noChangeArrowheads="1"/>
          </p:cNvPicPr>
          <p:nvPr/>
        </p:nvPicPr>
        <p:blipFill>
          <a:blip r:embed="rId21"/>
          <a:srcRect/>
          <a:stretch>
            <a:fillRect/>
          </a:stretch>
        </p:blipFill>
        <p:spPr bwMode="auto">
          <a:xfrm>
            <a:off x="5867400" y="3860800"/>
            <a:ext cx="1219200" cy="762000"/>
          </a:xfrm>
          <a:prstGeom prst="rect">
            <a:avLst/>
          </a:prstGeom>
          <a:noFill/>
          <a:ln w="9525">
            <a:noFill/>
            <a:miter lim="800000"/>
            <a:headEnd/>
            <a:tailEnd/>
          </a:ln>
        </p:spPr>
      </p:pic>
      <p:pic>
        <p:nvPicPr>
          <p:cNvPr id="52246" name="Picture 9" descr="GB-logo jpg.jpg"/>
          <p:cNvPicPr>
            <a:picLocks noChangeAspect="1"/>
          </p:cNvPicPr>
          <p:nvPr/>
        </p:nvPicPr>
        <p:blipFill>
          <a:blip r:embed="rId22"/>
          <a:srcRect/>
          <a:stretch>
            <a:fillRect/>
          </a:stretch>
        </p:blipFill>
        <p:spPr bwMode="auto">
          <a:xfrm>
            <a:off x="6443663" y="5445125"/>
            <a:ext cx="623887" cy="715963"/>
          </a:xfrm>
          <a:prstGeom prst="rect">
            <a:avLst/>
          </a:prstGeom>
          <a:noFill/>
          <a:ln w="9525">
            <a:noFill/>
            <a:miter lim="800000"/>
            <a:headEnd/>
            <a:tailEnd/>
          </a:ln>
        </p:spPr>
      </p:pic>
      <p:pic>
        <p:nvPicPr>
          <p:cNvPr id="52247" name="Picture 20"/>
          <p:cNvPicPr>
            <a:picLocks noChangeAspect="1" noChangeArrowheads="1"/>
          </p:cNvPicPr>
          <p:nvPr/>
        </p:nvPicPr>
        <p:blipFill>
          <a:blip r:embed="rId23"/>
          <a:srcRect/>
          <a:stretch>
            <a:fillRect/>
          </a:stretch>
        </p:blipFill>
        <p:spPr bwMode="auto">
          <a:xfrm>
            <a:off x="7451725" y="4652963"/>
            <a:ext cx="1279525" cy="595312"/>
          </a:xfrm>
          <a:prstGeom prst="rect">
            <a:avLst/>
          </a:prstGeom>
          <a:noFill/>
          <a:ln w="9525">
            <a:noFill/>
            <a:miter lim="800000"/>
            <a:headEnd/>
            <a:tailEnd/>
          </a:ln>
        </p:spPr>
      </p:pic>
      <p:pic>
        <p:nvPicPr>
          <p:cNvPr id="52248" name="Picture 2"/>
          <p:cNvPicPr>
            <a:picLocks noChangeAspect="1" noChangeArrowheads="1"/>
          </p:cNvPicPr>
          <p:nvPr/>
        </p:nvPicPr>
        <p:blipFill>
          <a:blip r:embed="rId24"/>
          <a:srcRect/>
          <a:stretch>
            <a:fillRect/>
          </a:stretch>
        </p:blipFill>
        <p:spPr bwMode="auto">
          <a:xfrm>
            <a:off x="7380288" y="4076700"/>
            <a:ext cx="1192212" cy="358775"/>
          </a:xfrm>
          <a:prstGeom prst="rect">
            <a:avLst/>
          </a:prstGeom>
          <a:noFill/>
          <a:ln w="9525">
            <a:noFill/>
            <a:miter lim="800000"/>
            <a:headEnd/>
            <a:tailEnd/>
          </a:ln>
        </p:spPr>
      </p:pic>
      <p:pic>
        <p:nvPicPr>
          <p:cNvPr id="52249" name="Picture 3"/>
          <p:cNvPicPr>
            <a:picLocks noChangeAspect="1" noChangeArrowheads="1"/>
          </p:cNvPicPr>
          <p:nvPr/>
        </p:nvPicPr>
        <p:blipFill>
          <a:blip r:embed="rId25"/>
          <a:srcRect/>
          <a:stretch>
            <a:fillRect/>
          </a:stretch>
        </p:blipFill>
        <p:spPr bwMode="auto">
          <a:xfrm>
            <a:off x="2555875" y="5229225"/>
            <a:ext cx="603250" cy="1143000"/>
          </a:xfrm>
          <a:prstGeom prst="rect">
            <a:avLst/>
          </a:prstGeom>
          <a:noFill/>
          <a:ln w="9525">
            <a:noFill/>
            <a:miter lim="800000"/>
            <a:headEnd/>
            <a:tailEnd/>
          </a:ln>
        </p:spPr>
      </p:pic>
      <p:pic>
        <p:nvPicPr>
          <p:cNvPr id="52250" name="Picture 4"/>
          <p:cNvPicPr>
            <a:picLocks noChangeAspect="1" noChangeArrowheads="1"/>
          </p:cNvPicPr>
          <p:nvPr/>
        </p:nvPicPr>
        <p:blipFill>
          <a:blip r:embed="rId26"/>
          <a:srcRect/>
          <a:stretch>
            <a:fillRect/>
          </a:stretch>
        </p:blipFill>
        <p:spPr bwMode="auto">
          <a:xfrm>
            <a:off x="8101013" y="2133600"/>
            <a:ext cx="433387" cy="1023938"/>
          </a:xfrm>
          <a:prstGeom prst="rect">
            <a:avLst/>
          </a:prstGeom>
          <a:noFill/>
          <a:ln w="9525">
            <a:noFill/>
            <a:miter lim="800000"/>
            <a:headEnd/>
            <a:tailEnd/>
          </a:ln>
        </p:spPr>
      </p:pic>
      <p:pic>
        <p:nvPicPr>
          <p:cNvPr id="52251" name="Picture 5"/>
          <p:cNvPicPr>
            <a:picLocks noChangeAspect="1" noChangeArrowheads="1"/>
          </p:cNvPicPr>
          <p:nvPr/>
        </p:nvPicPr>
        <p:blipFill>
          <a:blip r:embed="rId27"/>
          <a:srcRect/>
          <a:stretch>
            <a:fillRect/>
          </a:stretch>
        </p:blipFill>
        <p:spPr bwMode="auto">
          <a:xfrm>
            <a:off x="4932363" y="4941888"/>
            <a:ext cx="1417637" cy="708025"/>
          </a:xfrm>
          <a:prstGeom prst="rect">
            <a:avLst/>
          </a:prstGeom>
          <a:noFill/>
          <a:ln w="9525">
            <a:noFill/>
            <a:miter lim="800000"/>
            <a:headEnd/>
            <a:tailEnd/>
          </a:ln>
        </p:spPr>
      </p:pic>
    </p:spTree>
    <p:extLst>
      <p:ext uri="{BB962C8B-B14F-4D97-AF65-F5344CB8AC3E}">
        <p14:creationId xmlns:p14="http://schemas.microsoft.com/office/powerpoint/2010/main" val="2251241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AE08514"/>
          <p:cNvPicPr>
            <a:picLocks noChangeAspect="1" noChangeArrowheads="1"/>
          </p:cNvPicPr>
          <p:nvPr/>
        </p:nvPicPr>
        <p:blipFill>
          <a:blip r:embed="rId2" cstate="print"/>
          <a:srcRect l="10143" r="15434"/>
          <a:stretch>
            <a:fillRect/>
          </a:stretch>
        </p:blipFill>
        <p:spPr bwMode="auto">
          <a:xfrm>
            <a:off x="4629724" y="3246459"/>
            <a:ext cx="3565890" cy="3078141"/>
          </a:xfrm>
          <a:prstGeom prst="rect">
            <a:avLst/>
          </a:prstGeom>
          <a:noFill/>
          <a:ln w="9525">
            <a:noFill/>
            <a:miter lim="800000"/>
            <a:headEnd/>
            <a:tailEnd/>
          </a:ln>
        </p:spPr>
      </p:pic>
      <p:sp>
        <p:nvSpPr>
          <p:cNvPr id="13314" name="Text Box 2"/>
          <p:cNvSpPr txBox="1">
            <a:spLocks noChangeArrowheads="1"/>
          </p:cNvSpPr>
          <p:nvPr/>
        </p:nvSpPr>
        <p:spPr bwMode="auto">
          <a:xfrm>
            <a:off x="2471787" y="388649"/>
            <a:ext cx="6672213" cy="584775"/>
          </a:xfrm>
          <a:prstGeom prst="rect">
            <a:avLst/>
          </a:prstGeom>
          <a:noFill/>
          <a:ln w="9525">
            <a:noFill/>
            <a:miter lim="800000"/>
            <a:headEnd/>
            <a:tailEnd/>
          </a:ln>
          <a:effectLst/>
        </p:spPr>
        <p:txBody>
          <a:bodyPr wrap="square">
            <a:spAutoFit/>
          </a:bodyPr>
          <a:lstStyle/>
          <a:p>
            <a:pPr algn="ctr">
              <a:spcBef>
                <a:spcPct val="50000"/>
              </a:spcBef>
              <a:defRPr/>
            </a:pPr>
            <a:r>
              <a:rPr lang="hr-HR" sz="3200" dirty="0" smtClean="0">
                <a:solidFill>
                  <a:schemeClr val="bg1"/>
                </a:solidFill>
                <a:latin typeface="Calibri" panose="020F0502020204030204" pitchFamily="34" charset="0"/>
                <a:cs typeface="Calibri" panose="020F0502020204030204" pitchFamily="34" charset="0"/>
              </a:rPr>
              <a:t>MESNA INDUSTRIJA MEDVEN</a:t>
            </a:r>
            <a:endParaRPr lang="hr-HR" sz="3200" dirty="0">
              <a:solidFill>
                <a:schemeClr val="bg1"/>
              </a:solidFill>
              <a:latin typeface="Calibri" panose="020F0502020204030204" pitchFamily="34" charset="0"/>
              <a:cs typeface="Calibri" panose="020F0502020204030204" pitchFamily="34" charset="0"/>
            </a:endParaRPr>
          </a:p>
        </p:txBody>
      </p:sp>
      <p:sp>
        <p:nvSpPr>
          <p:cNvPr id="45059" name="Text Box 3"/>
          <p:cNvSpPr txBox="1">
            <a:spLocks noChangeArrowheads="1"/>
          </p:cNvSpPr>
          <p:nvPr/>
        </p:nvSpPr>
        <p:spPr bwMode="auto">
          <a:xfrm>
            <a:off x="755650" y="1340768"/>
            <a:ext cx="7632700" cy="1323439"/>
          </a:xfrm>
          <a:prstGeom prst="rect">
            <a:avLst/>
          </a:prstGeom>
          <a:noFill/>
          <a:ln w="9525">
            <a:noFill/>
            <a:miter lim="800000"/>
            <a:headEnd/>
            <a:tailEnd/>
          </a:ln>
        </p:spPr>
        <p:txBody>
          <a:bodyPr>
            <a:spAutoFit/>
          </a:bodyPr>
          <a:lstStyle/>
          <a:p>
            <a:pPr>
              <a:spcBef>
                <a:spcPct val="50000"/>
              </a:spcBef>
            </a:pPr>
            <a:r>
              <a:rPr lang="hr-HR" sz="2000" b="0" dirty="0">
                <a:solidFill>
                  <a:schemeClr val="tx2"/>
                </a:solidFill>
                <a:latin typeface="Calibri" panose="020F0502020204030204" pitchFamily="34" charset="0"/>
                <a:cs typeface="Calibri" panose="020F0502020204030204" pitchFamily="34" charset="0"/>
              </a:rPr>
              <a:t>Projekt u cijelosti financiran iz ušteda energije</a:t>
            </a:r>
          </a:p>
          <a:p>
            <a:pPr>
              <a:spcBef>
                <a:spcPct val="50000"/>
              </a:spcBef>
            </a:pPr>
            <a:r>
              <a:rPr lang="hr-HR" sz="2000" b="0" dirty="0">
                <a:solidFill>
                  <a:schemeClr val="tx2"/>
                </a:solidFill>
                <a:latin typeface="Calibri" panose="020F0502020204030204" pitchFamily="34" charset="0"/>
                <a:cs typeface="Calibri" panose="020F0502020204030204" pitchFamily="34" charset="0"/>
              </a:rPr>
              <a:t>Vrijednost projekta:	</a:t>
            </a:r>
            <a:r>
              <a:rPr lang="hr-HR" sz="2000" dirty="0" smtClean="0">
                <a:solidFill>
                  <a:schemeClr val="tx2"/>
                </a:solidFill>
                <a:latin typeface="Calibri" panose="020F0502020204030204" pitchFamily="34" charset="0"/>
                <a:cs typeface="Calibri" panose="020F0502020204030204" pitchFamily="34" charset="0"/>
              </a:rPr>
              <a:t> 1.300.000 </a:t>
            </a:r>
            <a:r>
              <a:rPr lang="hr-HR" sz="2000" dirty="0">
                <a:solidFill>
                  <a:schemeClr val="tx2"/>
                </a:solidFill>
                <a:latin typeface="Calibri" panose="020F0502020204030204" pitchFamily="34" charset="0"/>
                <a:cs typeface="Calibri" panose="020F0502020204030204" pitchFamily="34" charset="0"/>
              </a:rPr>
              <a:t>kn</a:t>
            </a:r>
          </a:p>
          <a:p>
            <a:pPr>
              <a:spcBef>
                <a:spcPct val="50000"/>
              </a:spcBef>
            </a:pPr>
            <a:r>
              <a:rPr lang="hr-HR" sz="2000" b="0" dirty="0">
                <a:solidFill>
                  <a:schemeClr val="tx2"/>
                </a:solidFill>
                <a:latin typeface="Calibri" panose="020F0502020204030204" pitchFamily="34" charset="0"/>
                <a:cs typeface="Calibri" panose="020F0502020204030204" pitchFamily="34" charset="0"/>
              </a:rPr>
              <a:t>Godišnja ušteda:	</a:t>
            </a:r>
            <a:r>
              <a:rPr lang="hr-HR" sz="2000" b="0" dirty="0" smtClean="0">
                <a:solidFill>
                  <a:schemeClr val="tx2"/>
                </a:solidFill>
                <a:latin typeface="Calibri" panose="020F0502020204030204" pitchFamily="34" charset="0"/>
                <a:cs typeface="Calibri" panose="020F0502020204030204" pitchFamily="34" charset="0"/>
              </a:rPr>
              <a:t>                 </a:t>
            </a:r>
            <a:r>
              <a:rPr lang="hr-HR" sz="2000" dirty="0" smtClean="0">
                <a:solidFill>
                  <a:schemeClr val="tx2"/>
                </a:solidFill>
                <a:latin typeface="Calibri" panose="020F0502020204030204" pitchFamily="34" charset="0"/>
                <a:cs typeface="Calibri" panose="020F0502020204030204" pitchFamily="34" charset="0"/>
              </a:rPr>
              <a:t>315.000 </a:t>
            </a:r>
            <a:r>
              <a:rPr lang="hr-HR" sz="2000" dirty="0">
                <a:solidFill>
                  <a:schemeClr val="tx2"/>
                </a:solidFill>
                <a:latin typeface="Calibri" panose="020F0502020204030204" pitchFamily="34" charset="0"/>
                <a:cs typeface="Calibri" panose="020F0502020204030204" pitchFamily="34" charset="0"/>
              </a:rPr>
              <a:t>kn/god</a:t>
            </a:r>
          </a:p>
        </p:txBody>
      </p:sp>
      <p:sp>
        <p:nvSpPr>
          <p:cNvPr id="45060" name="Text Box 5"/>
          <p:cNvSpPr txBox="1">
            <a:spLocks noChangeArrowheads="1"/>
          </p:cNvSpPr>
          <p:nvPr/>
        </p:nvSpPr>
        <p:spPr bwMode="auto">
          <a:xfrm>
            <a:off x="753666" y="2735944"/>
            <a:ext cx="4178374" cy="1477328"/>
          </a:xfrm>
          <a:prstGeom prst="rect">
            <a:avLst/>
          </a:prstGeom>
          <a:noFill/>
          <a:ln w="9525">
            <a:noFill/>
            <a:miter lim="800000"/>
            <a:headEnd/>
            <a:tailEnd/>
          </a:ln>
        </p:spPr>
        <p:txBody>
          <a:bodyPr wrap="square">
            <a:spAutoFit/>
          </a:bodyPr>
          <a:lstStyle/>
          <a:p>
            <a:pPr>
              <a:spcBef>
                <a:spcPct val="50000"/>
              </a:spcBef>
            </a:pPr>
            <a:r>
              <a:rPr lang="hr-HR" sz="2000" b="0" dirty="0">
                <a:solidFill>
                  <a:schemeClr val="tx2"/>
                </a:solidFill>
                <a:latin typeface="Calibri" panose="020F0502020204030204" pitchFamily="34" charset="0"/>
                <a:cs typeface="Calibri" panose="020F0502020204030204" pitchFamily="34" charset="0"/>
              </a:rPr>
              <a:t>Jednostavni period povrata </a:t>
            </a:r>
            <a:r>
              <a:rPr lang="hr-HR" sz="2000" b="0" dirty="0" smtClean="0">
                <a:solidFill>
                  <a:schemeClr val="tx2"/>
                </a:solidFill>
                <a:latin typeface="Calibri" panose="020F0502020204030204" pitchFamily="34" charset="0"/>
                <a:cs typeface="Calibri" panose="020F0502020204030204" pitchFamily="34" charset="0"/>
              </a:rPr>
              <a:t>investicije:  </a:t>
            </a:r>
            <a:r>
              <a:rPr lang="hr-HR" sz="2000" dirty="0" smtClean="0">
                <a:solidFill>
                  <a:schemeClr val="tx2"/>
                </a:solidFill>
                <a:latin typeface="Calibri" panose="020F0502020204030204" pitchFamily="34" charset="0"/>
                <a:cs typeface="Calibri" panose="020F0502020204030204" pitchFamily="34" charset="0"/>
              </a:rPr>
              <a:t>4 </a:t>
            </a:r>
            <a:r>
              <a:rPr lang="hr-HR" sz="2000" dirty="0">
                <a:solidFill>
                  <a:schemeClr val="tx2"/>
                </a:solidFill>
                <a:latin typeface="Calibri" panose="020F0502020204030204" pitchFamily="34" charset="0"/>
                <a:cs typeface="Calibri" panose="020F0502020204030204" pitchFamily="34" charset="0"/>
              </a:rPr>
              <a:t>god</a:t>
            </a:r>
            <a:r>
              <a:rPr lang="hr-HR" sz="2000" dirty="0" smtClean="0">
                <a:solidFill>
                  <a:schemeClr val="tx2"/>
                </a:solidFill>
                <a:latin typeface="Calibri" panose="020F0502020204030204" pitchFamily="34" charset="0"/>
                <a:cs typeface="Calibri" panose="020F0502020204030204" pitchFamily="34" charset="0"/>
              </a:rPr>
              <a:t>.</a:t>
            </a:r>
          </a:p>
          <a:p>
            <a:pPr>
              <a:spcBef>
                <a:spcPct val="50000"/>
              </a:spcBef>
            </a:pPr>
            <a:r>
              <a:rPr lang="hr-HR" sz="2000" b="0" dirty="0" smtClean="0">
                <a:solidFill>
                  <a:schemeClr val="tx2"/>
                </a:solidFill>
                <a:latin typeface="Calibri" panose="020F0502020204030204" pitchFamily="34" charset="0"/>
                <a:cs typeface="Calibri" panose="020F0502020204030204" pitchFamily="34" charset="0"/>
              </a:rPr>
              <a:t>Ušteda od 1.kolovoza do 11. veljače 24.885 l ELLU</a:t>
            </a:r>
            <a:endParaRPr lang="hr-HR" sz="2000" b="0" dirty="0">
              <a:solidFill>
                <a:schemeClr val="tx2"/>
              </a:solidFill>
              <a:latin typeface="Calibri" panose="020F0502020204030204" pitchFamily="34" charset="0"/>
              <a:cs typeface="Calibri" panose="020F0502020204030204" pitchFamily="34" charset="0"/>
            </a:endParaRPr>
          </a:p>
        </p:txBody>
      </p:sp>
      <p:pic>
        <p:nvPicPr>
          <p:cNvPr id="45061" name="Picture 3"/>
          <p:cNvPicPr>
            <a:picLocks noChangeAspect="1" noChangeArrowheads="1"/>
          </p:cNvPicPr>
          <p:nvPr/>
        </p:nvPicPr>
        <p:blipFill>
          <a:blip r:embed="rId3" cstate="print"/>
          <a:srcRect/>
          <a:stretch>
            <a:fillRect/>
          </a:stretch>
        </p:blipFill>
        <p:spPr bwMode="auto">
          <a:xfrm>
            <a:off x="785813" y="4214813"/>
            <a:ext cx="3071812" cy="2109787"/>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134" y="1177972"/>
            <a:ext cx="3068964" cy="239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212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31032" y="274638"/>
            <a:ext cx="8229600" cy="706090"/>
          </a:xfrm>
        </p:spPr>
        <p:txBody>
          <a:bodyPr>
            <a:normAutofit/>
          </a:bodyPr>
          <a:lstStyle/>
          <a:p>
            <a:r>
              <a:rPr lang="hr-HR" sz="4000" b="1" dirty="0" smtClean="0">
                <a:solidFill>
                  <a:schemeClr val="bg1"/>
                </a:solidFill>
                <a:latin typeface="Trebuchet MS" pitchFamily="34" charset="0"/>
              </a:rPr>
              <a:t>PROJEKT PPK</a:t>
            </a:r>
            <a:endParaRPr lang="en-GB" sz="4000" b="1" dirty="0" smtClean="0">
              <a:solidFill>
                <a:schemeClr val="bg1"/>
              </a:solidFill>
              <a:latin typeface="Trebuchet MS" pitchFamily="34" charset="0"/>
            </a:endParaRPr>
          </a:p>
        </p:txBody>
      </p:sp>
      <p:sp>
        <p:nvSpPr>
          <p:cNvPr id="7" name="Rectangle 3"/>
          <p:cNvSpPr txBox="1">
            <a:spLocks noChangeArrowheads="1"/>
          </p:cNvSpPr>
          <p:nvPr/>
        </p:nvSpPr>
        <p:spPr bwMode="auto">
          <a:xfrm>
            <a:off x="395536" y="1412777"/>
            <a:ext cx="8352928" cy="3024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lnSpc>
                <a:spcPct val="80000"/>
              </a:lnSpc>
              <a:spcBef>
                <a:spcPct val="20000"/>
              </a:spcBef>
              <a:buClr>
                <a:srgbClr val="FF898C"/>
              </a:buClr>
              <a:defRPr/>
            </a:pPr>
            <a:r>
              <a:rPr lang="hr-HR" sz="2400" b="0" kern="0" dirty="0" smtClean="0">
                <a:solidFill>
                  <a:schemeClr val="tx2"/>
                </a:solidFill>
                <a:latin typeface="+mn-lt"/>
                <a:cs typeface="+mn-cs"/>
              </a:rPr>
              <a:t>Iskorištenje otpadne toplinske energije u procesu:</a:t>
            </a:r>
          </a:p>
          <a:p>
            <a:pPr marL="342900" indent="-342900" eaLnBrk="0" hangingPunct="0">
              <a:lnSpc>
                <a:spcPct val="80000"/>
              </a:lnSpc>
              <a:spcBef>
                <a:spcPct val="20000"/>
              </a:spcBef>
              <a:buClr>
                <a:srgbClr val="FF898C"/>
              </a:buClr>
              <a:buFont typeface="Arial" charset="0"/>
              <a:buChar char="•"/>
              <a:defRPr/>
            </a:pPr>
            <a:r>
              <a:rPr lang="hr-HR" sz="2400" b="0" kern="0" dirty="0" smtClean="0">
                <a:solidFill>
                  <a:schemeClr val="tx2"/>
                </a:solidFill>
                <a:latin typeface="+mn-lt"/>
                <a:cs typeface="+mn-cs"/>
              </a:rPr>
              <a:t>PRIJE: zagrijavanje tehnološke vode kotlovima na prirodni plin</a:t>
            </a:r>
          </a:p>
          <a:p>
            <a:pPr marL="342900" indent="-342900" eaLnBrk="0" hangingPunct="0">
              <a:lnSpc>
                <a:spcPct val="80000"/>
              </a:lnSpc>
              <a:spcBef>
                <a:spcPct val="20000"/>
              </a:spcBef>
              <a:buClr>
                <a:srgbClr val="FF898C"/>
              </a:buClr>
              <a:buFont typeface="Arial" charset="0"/>
              <a:buChar char="•"/>
              <a:defRPr/>
            </a:pPr>
            <a:r>
              <a:rPr lang="hr-HR" sz="2400" b="0" kern="0" dirty="0" smtClean="0">
                <a:solidFill>
                  <a:schemeClr val="tx2"/>
                </a:solidFill>
                <a:latin typeface="+mn-lt"/>
                <a:cs typeface="+mn-cs"/>
              </a:rPr>
              <a:t>POSLIJE: rekuperacija otpadne topline s</a:t>
            </a:r>
          </a:p>
          <a:p>
            <a:pPr eaLnBrk="0" hangingPunct="0">
              <a:lnSpc>
                <a:spcPct val="80000"/>
              </a:lnSpc>
              <a:spcBef>
                <a:spcPct val="20000"/>
              </a:spcBef>
              <a:buClr>
                <a:srgbClr val="FF898C"/>
              </a:buClr>
              <a:defRPr/>
            </a:pPr>
            <a:r>
              <a:rPr lang="hr-HR" sz="2400" kern="0" dirty="0">
                <a:solidFill>
                  <a:schemeClr val="tx2"/>
                </a:solidFill>
              </a:rPr>
              <a:t>	</a:t>
            </a:r>
            <a:r>
              <a:rPr lang="hr-HR" sz="2400" b="0" kern="0" dirty="0" smtClean="0">
                <a:solidFill>
                  <a:schemeClr val="tx2"/>
                </a:solidFill>
                <a:latin typeface="+mn-lt"/>
                <a:cs typeface="+mn-cs"/>
              </a:rPr>
              <a:t> </a:t>
            </a:r>
            <a:r>
              <a:rPr lang="hr-HR" sz="2400" b="0" kern="0" dirty="0" err="1" smtClean="0">
                <a:solidFill>
                  <a:schemeClr val="tx2"/>
                </a:solidFill>
                <a:latin typeface="+mn-lt"/>
                <a:cs typeface="+mn-cs"/>
              </a:rPr>
              <a:t>rashladnika</a:t>
            </a:r>
            <a:r>
              <a:rPr lang="hr-HR" sz="2400" b="0" kern="0" dirty="0" smtClean="0">
                <a:solidFill>
                  <a:schemeClr val="tx2"/>
                </a:solidFill>
                <a:latin typeface="+mn-lt"/>
                <a:cs typeface="+mn-cs"/>
              </a:rPr>
              <a:t> </a:t>
            </a:r>
          </a:p>
          <a:p>
            <a:pPr marL="342900" indent="-342900" eaLnBrk="0" hangingPunct="0">
              <a:lnSpc>
                <a:spcPct val="80000"/>
              </a:lnSpc>
              <a:spcBef>
                <a:spcPct val="20000"/>
              </a:spcBef>
              <a:buClr>
                <a:srgbClr val="FF898C"/>
              </a:buClr>
              <a:buFont typeface="Arial" charset="0"/>
              <a:buChar char="•"/>
              <a:defRPr/>
            </a:pPr>
            <a:r>
              <a:rPr lang="hr-HR" sz="2400" b="0" kern="0" dirty="0" smtClean="0">
                <a:solidFill>
                  <a:schemeClr val="tx2"/>
                </a:solidFill>
                <a:latin typeface="+mn-lt"/>
                <a:cs typeface="+mn-cs"/>
              </a:rPr>
              <a:t>Vrijednost projekta 2,3 </a:t>
            </a:r>
            <a:r>
              <a:rPr lang="hr-HR" sz="2400" b="0" kern="0" dirty="0" err="1" smtClean="0">
                <a:solidFill>
                  <a:schemeClr val="tx2"/>
                </a:solidFill>
                <a:latin typeface="+mn-lt"/>
                <a:cs typeface="+mn-cs"/>
              </a:rPr>
              <a:t>mil</a:t>
            </a:r>
            <a:r>
              <a:rPr lang="hr-HR" sz="2400" b="0" kern="0" dirty="0" smtClean="0">
                <a:solidFill>
                  <a:schemeClr val="tx2"/>
                </a:solidFill>
                <a:latin typeface="+mn-lt"/>
                <a:cs typeface="+mn-cs"/>
              </a:rPr>
              <a:t>. Kuna</a:t>
            </a:r>
          </a:p>
          <a:p>
            <a:pPr marL="342900" indent="-342900" eaLnBrk="0" hangingPunct="0">
              <a:lnSpc>
                <a:spcPct val="80000"/>
              </a:lnSpc>
              <a:spcBef>
                <a:spcPct val="20000"/>
              </a:spcBef>
              <a:buClr>
                <a:srgbClr val="FF898C"/>
              </a:buClr>
              <a:buFont typeface="Arial" charset="0"/>
              <a:buChar char="•"/>
              <a:defRPr/>
            </a:pPr>
            <a:r>
              <a:rPr lang="hr-HR" sz="2400" kern="0" dirty="0" smtClean="0">
                <a:solidFill>
                  <a:schemeClr val="tx2"/>
                </a:solidFill>
              </a:rPr>
              <a:t>Uštede 138.000 m</a:t>
            </a:r>
            <a:r>
              <a:rPr lang="hr-HR" sz="2400" kern="0" baseline="30000" dirty="0" smtClean="0">
                <a:solidFill>
                  <a:schemeClr val="tx2"/>
                </a:solidFill>
              </a:rPr>
              <a:t>3</a:t>
            </a:r>
            <a:r>
              <a:rPr lang="hr-HR" sz="2400" kern="0" dirty="0" smtClean="0">
                <a:solidFill>
                  <a:schemeClr val="tx2"/>
                </a:solidFill>
              </a:rPr>
              <a:t>/god.</a:t>
            </a:r>
            <a:endParaRPr lang="hr-HR" sz="2400" b="0" kern="0" dirty="0" smtClean="0">
              <a:solidFill>
                <a:schemeClr val="tx2"/>
              </a:solidFill>
            </a:endParaRPr>
          </a:p>
        </p:txBody>
      </p:sp>
      <p:pic>
        <p:nvPicPr>
          <p:cNvPr id="2050" name="Picture 2" descr="C:\Users\hhucika.DATACENTAR\AppData\Local\Microsoft\Windows\Temporary Internet Files\Content.Outlook\MHT6KNKP\280420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520"/>
          <a:stretch/>
        </p:blipFill>
        <p:spPr bwMode="auto">
          <a:xfrm>
            <a:off x="4932040" y="3902926"/>
            <a:ext cx="4021361" cy="25158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DSCN0396"/>
          <p:cNvPicPr>
            <a:picLocks noChangeAspect="1" noChangeArrowheads="1"/>
          </p:cNvPicPr>
          <p:nvPr/>
        </p:nvPicPr>
        <p:blipFill>
          <a:blip r:embed="rId3" cstate="print">
            <a:lum bright="30000" contrast="18000"/>
          </a:blip>
          <a:srcRect/>
          <a:stretch>
            <a:fillRect/>
          </a:stretch>
        </p:blipFill>
        <p:spPr bwMode="auto">
          <a:xfrm>
            <a:off x="1979712" y="4170687"/>
            <a:ext cx="1511833" cy="2016224"/>
          </a:xfrm>
          <a:prstGeom prst="rect">
            <a:avLst/>
          </a:prstGeom>
          <a:noFill/>
        </p:spPr>
      </p:pic>
      <p:pic>
        <p:nvPicPr>
          <p:cNvPr id="11" name="Picture 12" descr="2"/>
          <p:cNvPicPr>
            <a:picLocks noChangeAspect="1" noChangeArrowheads="1"/>
          </p:cNvPicPr>
          <p:nvPr/>
        </p:nvPicPr>
        <p:blipFill>
          <a:blip r:embed="rId4" cstate="print"/>
          <a:srcRect/>
          <a:stretch>
            <a:fillRect/>
          </a:stretch>
        </p:blipFill>
        <p:spPr bwMode="auto">
          <a:xfrm>
            <a:off x="6051603" y="2348880"/>
            <a:ext cx="3096344" cy="182736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31032" y="274638"/>
            <a:ext cx="8229600" cy="706090"/>
          </a:xfrm>
        </p:spPr>
        <p:txBody>
          <a:bodyPr>
            <a:normAutofit/>
          </a:bodyPr>
          <a:lstStyle/>
          <a:p>
            <a:r>
              <a:rPr lang="hr-HR" sz="2800" b="1" dirty="0" smtClean="0">
                <a:solidFill>
                  <a:schemeClr val="bg1"/>
                </a:solidFill>
                <a:latin typeface="Trebuchet MS" pitchFamily="34" charset="0"/>
              </a:rPr>
              <a:t>PROJEKT ELEKTRO KONTAKT</a:t>
            </a:r>
            <a:endParaRPr lang="en-GB" sz="2800" b="1" dirty="0" smtClean="0">
              <a:solidFill>
                <a:schemeClr val="bg1"/>
              </a:solidFill>
              <a:latin typeface="Trebuchet MS" pitchFamily="34" charset="0"/>
            </a:endParaRPr>
          </a:p>
        </p:txBody>
      </p:sp>
      <p:sp>
        <p:nvSpPr>
          <p:cNvPr id="7" name="Rectangle 3"/>
          <p:cNvSpPr txBox="1">
            <a:spLocks noChangeArrowheads="1"/>
          </p:cNvSpPr>
          <p:nvPr/>
        </p:nvSpPr>
        <p:spPr bwMode="auto">
          <a:xfrm>
            <a:off x="395536" y="1412777"/>
            <a:ext cx="8352928" cy="3024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lnSpc>
                <a:spcPct val="80000"/>
              </a:lnSpc>
              <a:spcBef>
                <a:spcPct val="20000"/>
              </a:spcBef>
              <a:buClr>
                <a:srgbClr val="FF898C"/>
              </a:buClr>
              <a:defRPr/>
            </a:pPr>
            <a:r>
              <a:rPr lang="hr-HR" sz="2400" b="0" kern="0" dirty="0" smtClean="0">
                <a:solidFill>
                  <a:schemeClr val="tx2"/>
                </a:solidFill>
                <a:latin typeface="+mn-lt"/>
                <a:cs typeface="+mn-cs"/>
              </a:rPr>
              <a:t>Iskorištenje otpadne topline kompresorske stanice:</a:t>
            </a:r>
          </a:p>
          <a:p>
            <a:pPr marL="342900" indent="-342900" eaLnBrk="0" hangingPunct="0">
              <a:lnSpc>
                <a:spcPct val="80000"/>
              </a:lnSpc>
              <a:spcBef>
                <a:spcPct val="20000"/>
              </a:spcBef>
              <a:buClr>
                <a:srgbClr val="FF898C"/>
              </a:buClr>
              <a:buFont typeface="Arial" charset="0"/>
              <a:buChar char="•"/>
              <a:defRPr/>
            </a:pPr>
            <a:r>
              <a:rPr lang="hr-HR" sz="2400" b="0" kern="0" dirty="0" smtClean="0">
                <a:solidFill>
                  <a:schemeClr val="tx2"/>
                </a:solidFill>
                <a:latin typeface="+mn-lt"/>
                <a:cs typeface="+mn-cs"/>
              </a:rPr>
              <a:t>PRIJE: zagrijavanje potrošne tople vode iz toplinske </a:t>
            </a:r>
            <a:r>
              <a:rPr lang="hr-HR" sz="2400" b="0" kern="0" dirty="0" err="1" smtClean="0">
                <a:solidFill>
                  <a:schemeClr val="tx2"/>
                </a:solidFill>
                <a:latin typeface="+mn-lt"/>
                <a:cs typeface="+mn-cs"/>
              </a:rPr>
              <a:t>podstanice</a:t>
            </a:r>
            <a:endParaRPr lang="hr-HR" sz="2400" b="0" kern="0" dirty="0" smtClean="0">
              <a:solidFill>
                <a:schemeClr val="tx2"/>
              </a:solidFill>
              <a:latin typeface="+mn-lt"/>
              <a:cs typeface="+mn-cs"/>
            </a:endParaRPr>
          </a:p>
          <a:p>
            <a:pPr eaLnBrk="0" hangingPunct="0">
              <a:lnSpc>
                <a:spcPct val="80000"/>
              </a:lnSpc>
              <a:spcBef>
                <a:spcPct val="20000"/>
              </a:spcBef>
              <a:buClr>
                <a:srgbClr val="FF898C"/>
              </a:buClr>
              <a:defRPr/>
            </a:pPr>
            <a:endParaRPr lang="hr-HR" sz="2400" kern="0" dirty="0">
              <a:solidFill>
                <a:schemeClr val="tx2"/>
              </a:solidFill>
            </a:endParaRPr>
          </a:p>
          <a:p>
            <a:pPr marL="342900" indent="-342900" eaLnBrk="0" hangingPunct="0">
              <a:lnSpc>
                <a:spcPct val="80000"/>
              </a:lnSpc>
              <a:spcBef>
                <a:spcPct val="20000"/>
              </a:spcBef>
              <a:buClr>
                <a:srgbClr val="FF898C"/>
              </a:buClr>
              <a:buFont typeface="Arial" charset="0"/>
              <a:buChar char="•"/>
              <a:defRPr/>
            </a:pPr>
            <a:r>
              <a:rPr lang="hr-HR" sz="2400" b="0" kern="0" dirty="0" smtClean="0">
                <a:solidFill>
                  <a:schemeClr val="tx2"/>
                </a:solidFill>
                <a:latin typeface="+mn-lt"/>
                <a:cs typeface="+mn-cs"/>
              </a:rPr>
              <a:t>POSLIJE: </a:t>
            </a:r>
            <a:r>
              <a:rPr lang="hr-HR" sz="2400" kern="0" dirty="0" smtClean="0">
                <a:solidFill>
                  <a:schemeClr val="tx2"/>
                </a:solidFill>
              </a:rPr>
              <a:t>grijanje</a:t>
            </a:r>
            <a:r>
              <a:rPr lang="hr-HR" sz="2400" b="0" kern="0" dirty="0" smtClean="0">
                <a:solidFill>
                  <a:schemeClr val="tx2"/>
                </a:solidFill>
                <a:latin typeface="+mn-lt"/>
                <a:cs typeface="+mn-cs"/>
              </a:rPr>
              <a:t> potrošne tople vode iz otpadne topline kompresorske stanice, potpora radijatorskom grijanju</a:t>
            </a:r>
          </a:p>
          <a:p>
            <a:pPr marL="342900" indent="-342900" eaLnBrk="0" hangingPunct="0">
              <a:lnSpc>
                <a:spcPct val="80000"/>
              </a:lnSpc>
              <a:spcBef>
                <a:spcPct val="20000"/>
              </a:spcBef>
              <a:buClr>
                <a:srgbClr val="FF898C"/>
              </a:buClr>
              <a:buFont typeface="Arial" charset="0"/>
              <a:buChar char="•"/>
              <a:defRPr/>
            </a:pPr>
            <a:r>
              <a:rPr lang="hr-HR" sz="2400" kern="0" dirty="0" smtClean="0">
                <a:solidFill>
                  <a:schemeClr val="tx2"/>
                </a:solidFill>
              </a:rPr>
              <a:t>POSLIJE: zagrijavanje dijela pogona otpadnom toplinom iz kompresorske stanice</a:t>
            </a:r>
          </a:p>
          <a:p>
            <a:pPr marL="342900" indent="-342900" eaLnBrk="0" hangingPunct="0">
              <a:lnSpc>
                <a:spcPct val="80000"/>
              </a:lnSpc>
              <a:spcBef>
                <a:spcPct val="20000"/>
              </a:spcBef>
              <a:buClr>
                <a:srgbClr val="FF898C"/>
              </a:buClr>
              <a:buFont typeface="Arial" charset="0"/>
              <a:buChar char="•"/>
              <a:defRPr/>
            </a:pPr>
            <a:endParaRPr lang="hr-HR" sz="2400" b="0" kern="0" dirty="0">
              <a:solidFill>
                <a:schemeClr val="tx2"/>
              </a:solidFill>
              <a:latin typeface="+mn-lt"/>
              <a:cs typeface="+mn-cs"/>
            </a:endParaRPr>
          </a:p>
          <a:p>
            <a:pPr marL="342900" indent="-342900" eaLnBrk="0" hangingPunct="0">
              <a:lnSpc>
                <a:spcPct val="80000"/>
              </a:lnSpc>
              <a:spcBef>
                <a:spcPct val="20000"/>
              </a:spcBef>
              <a:buClr>
                <a:srgbClr val="FF898C"/>
              </a:buClr>
              <a:buFont typeface="Arial" charset="0"/>
              <a:buChar char="•"/>
              <a:defRPr/>
            </a:pPr>
            <a:endParaRPr lang="hr-HR" sz="2400" kern="0" dirty="0" smtClean="0">
              <a:solidFill>
                <a:schemeClr val="tx2"/>
              </a:solidFill>
            </a:endParaRPr>
          </a:p>
          <a:p>
            <a:pPr marL="342900" indent="-342900" eaLnBrk="0" hangingPunct="0">
              <a:lnSpc>
                <a:spcPct val="80000"/>
              </a:lnSpc>
              <a:spcBef>
                <a:spcPct val="20000"/>
              </a:spcBef>
              <a:buClr>
                <a:srgbClr val="FF898C"/>
              </a:buClr>
              <a:buFont typeface="Arial" charset="0"/>
              <a:buChar char="•"/>
              <a:defRPr/>
            </a:pPr>
            <a:endParaRPr lang="hr-HR" sz="2400" b="0" kern="0" dirty="0" smtClean="0">
              <a:solidFill>
                <a:schemeClr val="tx2"/>
              </a:solidFill>
              <a:latin typeface="+mn-lt"/>
              <a:cs typeface="+mn-cs"/>
            </a:endParaRPr>
          </a:p>
          <a:p>
            <a:pPr marL="342900" indent="-342900" eaLnBrk="0" hangingPunct="0">
              <a:lnSpc>
                <a:spcPct val="80000"/>
              </a:lnSpc>
              <a:spcBef>
                <a:spcPct val="20000"/>
              </a:spcBef>
              <a:buClr>
                <a:srgbClr val="FF898C"/>
              </a:buClr>
              <a:buFont typeface="Arial" charset="0"/>
              <a:buChar char="•"/>
              <a:defRPr/>
            </a:pPr>
            <a:endParaRPr lang="hr-HR" sz="2400" kern="0" dirty="0">
              <a:solidFill>
                <a:schemeClr val="tx2"/>
              </a:solidFill>
            </a:endParaRPr>
          </a:p>
          <a:p>
            <a:pPr marL="342900" indent="-342900" eaLnBrk="0" hangingPunct="0">
              <a:lnSpc>
                <a:spcPct val="80000"/>
              </a:lnSpc>
              <a:spcBef>
                <a:spcPct val="20000"/>
              </a:spcBef>
              <a:buClr>
                <a:srgbClr val="FF898C"/>
              </a:buClr>
              <a:buFont typeface="Arial" charset="0"/>
              <a:buChar char="•"/>
              <a:defRPr/>
            </a:pPr>
            <a:endParaRPr lang="hr-HR" sz="2400" b="0" kern="0" dirty="0" smtClean="0">
              <a:solidFill>
                <a:schemeClr val="tx2"/>
              </a:solidFill>
              <a:latin typeface="+mn-lt"/>
              <a:cs typeface="+mn-cs"/>
            </a:endParaRPr>
          </a:p>
          <a:p>
            <a:pPr marL="342900" indent="-342900" eaLnBrk="0" hangingPunct="0">
              <a:lnSpc>
                <a:spcPct val="80000"/>
              </a:lnSpc>
              <a:spcBef>
                <a:spcPct val="20000"/>
              </a:spcBef>
              <a:buClr>
                <a:srgbClr val="FF898C"/>
              </a:buClr>
              <a:buFont typeface="Arial" charset="0"/>
              <a:buChar char="•"/>
              <a:defRPr/>
            </a:pPr>
            <a:r>
              <a:rPr lang="hr-HR" sz="2400" b="0" kern="0" dirty="0" smtClean="0">
                <a:solidFill>
                  <a:schemeClr val="tx2"/>
                </a:solidFill>
                <a:latin typeface="+mn-lt"/>
                <a:cs typeface="+mn-cs"/>
              </a:rPr>
              <a:t>Vrijednost projekta </a:t>
            </a:r>
            <a:r>
              <a:rPr lang="hr-HR" sz="2400" kern="0" dirty="0">
                <a:solidFill>
                  <a:schemeClr val="tx2"/>
                </a:solidFill>
              </a:rPr>
              <a:t>6</a:t>
            </a:r>
            <a:r>
              <a:rPr lang="hr-HR" sz="2400" kern="0" dirty="0" smtClean="0">
                <a:solidFill>
                  <a:schemeClr val="tx2"/>
                </a:solidFill>
              </a:rPr>
              <a:t>00.000 kn</a:t>
            </a:r>
            <a:endParaRPr lang="hr-HR" sz="2400" b="0" kern="0" dirty="0" smtClean="0">
              <a:solidFill>
                <a:schemeClr val="tx2"/>
              </a:solidFill>
              <a:latin typeface="+mn-lt"/>
              <a:cs typeface="+mn-cs"/>
            </a:endParaRPr>
          </a:p>
          <a:p>
            <a:pPr marL="342900" indent="-342900" eaLnBrk="0" hangingPunct="0">
              <a:lnSpc>
                <a:spcPct val="80000"/>
              </a:lnSpc>
              <a:spcBef>
                <a:spcPct val="20000"/>
              </a:spcBef>
              <a:buClr>
                <a:srgbClr val="FF898C"/>
              </a:buClr>
              <a:buFont typeface="Arial" charset="0"/>
              <a:buChar char="•"/>
              <a:defRPr/>
            </a:pPr>
            <a:r>
              <a:rPr lang="hr-HR" sz="2400" kern="0" dirty="0" smtClean="0">
                <a:solidFill>
                  <a:schemeClr val="tx2"/>
                </a:solidFill>
              </a:rPr>
              <a:t>Povrat investicije 1,5 god.</a:t>
            </a:r>
            <a:endParaRPr lang="hr-HR" sz="2400" b="0" kern="0" dirty="0" smtClean="0">
              <a:solidFill>
                <a:schemeClr val="tx2"/>
              </a:solidFill>
            </a:endParaRPr>
          </a:p>
        </p:txBody>
      </p:sp>
      <p:pic>
        <p:nvPicPr>
          <p:cNvPr id="3074" name="Picture 2" descr="\\Hepdoc\HEP-ESCO\ESCO\00_Projekti\01_Projekti_ugovoreni\35K8_Elektrokontakt_Rekuperacija_topline\01_Screening_Elektrokontakt_Rekuperacija_topline\20150309_0922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4005064"/>
            <a:ext cx="2202499" cy="151216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epdoc\HEP-ESCO\ESCO\00_Projekti\01_Projekti_ugovoreni\35K8_Elektrokontakt_Rekuperacija_topline\01_Screening_Elektrokontakt_Rekuperacija_topline\20150112_1013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2578" y="3789040"/>
            <a:ext cx="1761660"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258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03848" y="404664"/>
            <a:ext cx="5940152" cy="508918"/>
          </a:xfrm>
        </p:spPr>
        <p:txBody>
          <a:bodyPr>
            <a:noAutofit/>
          </a:bodyPr>
          <a:lstStyle/>
          <a:p>
            <a:pPr eaLnBrk="1" hangingPunct="1"/>
            <a:r>
              <a:rPr lang="hr-HR" sz="3600" b="1" dirty="0" smtClean="0">
                <a:solidFill>
                  <a:schemeClr val="bg1"/>
                </a:solidFill>
              </a:rPr>
              <a:t>Hotel </a:t>
            </a:r>
            <a:r>
              <a:rPr lang="hr-HR" sz="3600" b="1" dirty="0" err="1" smtClean="0">
                <a:solidFill>
                  <a:schemeClr val="bg1"/>
                </a:solidFill>
              </a:rPr>
              <a:t>Adria</a:t>
            </a:r>
            <a:r>
              <a:rPr lang="hr-HR" sz="3600" b="1" dirty="0" smtClean="0">
                <a:solidFill>
                  <a:schemeClr val="bg1"/>
                </a:solidFill>
              </a:rPr>
              <a:t> Biograd - I faza</a:t>
            </a:r>
          </a:p>
        </p:txBody>
      </p:sp>
      <p:sp>
        <p:nvSpPr>
          <p:cNvPr id="4099" name="Rectangle 5"/>
          <p:cNvSpPr>
            <a:spLocks noChangeArrowheads="1"/>
          </p:cNvSpPr>
          <p:nvPr/>
        </p:nvSpPr>
        <p:spPr bwMode="auto">
          <a:xfrm>
            <a:off x="539750" y="1341438"/>
            <a:ext cx="518477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80000"/>
              </a:lnSpc>
              <a:spcBef>
                <a:spcPct val="20000"/>
              </a:spcBef>
              <a:buClr>
                <a:srgbClr val="FF898C"/>
              </a:buClr>
            </a:pPr>
            <a:r>
              <a:rPr lang="hr-HR" b="0" dirty="0">
                <a:solidFill>
                  <a:schemeClr val="tx2"/>
                </a:solidFill>
              </a:rPr>
              <a:t>Prva faza projekta energetske učinkovitosti na </a:t>
            </a:r>
          </a:p>
          <a:p>
            <a:pPr marL="342900" indent="-342900" eaLnBrk="0" hangingPunct="0">
              <a:lnSpc>
                <a:spcPct val="80000"/>
              </a:lnSpc>
              <a:spcBef>
                <a:spcPct val="20000"/>
              </a:spcBef>
              <a:buClr>
                <a:srgbClr val="FF898C"/>
              </a:buClr>
            </a:pPr>
            <a:r>
              <a:rPr lang="hr-HR" b="0" dirty="0" err="1">
                <a:solidFill>
                  <a:schemeClr val="tx2"/>
                </a:solidFill>
              </a:rPr>
              <a:t>Adria</a:t>
            </a:r>
            <a:r>
              <a:rPr lang="hr-HR" b="0" dirty="0">
                <a:solidFill>
                  <a:schemeClr val="tx2"/>
                </a:solidFill>
              </a:rPr>
              <a:t> Klub hotelu u Biogradu na moru uključuje</a:t>
            </a:r>
            <a:r>
              <a:rPr lang="hr-HR" b="0" dirty="0" smtClean="0">
                <a:solidFill>
                  <a:schemeClr val="tx2"/>
                </a:solidFill>
              </a:rPr>
              <a:t>:</a:t>
            </a:r>
            <a:endParaRPr lang="hr-HR" b="0" dirty="0">
              <a:solidFill>
                <a:schemeClr val="tx2"/>
              </a:solidFill>
            </a:endParaRPr>
          </a:p>
          <a:p>
            <a:pPr marL="342900" indent="-342900" eaLnBrk="0" hangingPunct="0">
              <a:lnSpc>
                <a:spcPct val="80000"/>
              </a:lnSpc>
              <a:spcBef>
                <a:spcPct val="20000"/>
              </a:spcBef>
              <a:buClr>
                <a:srgbClr val="FF898C"/>
              </a:buClr>
              <a:buFontTx/>
              <a:buChar char="•"/>
            </a:pPr>
            <a:r>
              <a:rPr lang="hr-HR" b="0" dirty="0">
                <a:solidFill>
                  <a:schemeClr val="tx2"/>
                </a:solidFill>
              </a:rPr>
              <a:t>ugradnju solarnih kolektora (111 m</a:t>
            </a:r>
            <a:r>
              <a:rPr lang="en-US" b="0" dirty="0">
                <a:solidFill>
                  <a:schemeClr val="tx2"/>
                </a:solidFill>
                <a:cs typeface="Arial" charset="0"/>
              </a:rPr>
              <a:t>²</a:t>
            </a:r>
            <a:r>
              <a:rPr lang="hr-HR" b="0" dirty="0">
                <a:solidFill>
                  <a:schemeClr val="tx2"/>
                </a:solidFill>
                <a:cs typeface="Arial" charset="0"/>
              </a:rPr>
              <a:t>) </a:t>
            </a:r>
            <a:r>
              <a:rPr lang="hr-HR" b="0" dirty="0">
                <a:solidFill>
                  <a:schemeClr val="tx2"/>
                </a:solidFill>
              </a:rPr>
              <a:t> i uspostavu rekuperacije topline iz postojećeg </a:t>
            </a:r>
            <a:r>
              <a:rPr lang="hr-HR" b="0" dirty="0" err="1">
                <a:solidFill>
                  <a:schemeClr val="tx2"/>
                </a:solidFill>
              </a:rPr>
              <a:t>rashladnika</a:t>
            </a:r>
            <a:r>
              <a:rPr lang="hr-HR" b="0" dirty="0">
                <a:solidFill>
                  <a:schemeClr val="tx2"/>
                </a:solidFill>
              </a:rPr>
              <a:t> vode za potrebe zagrijavanja PTV-a</a:t>
            </a:r>
            <a:r>
              <a:rPr lang="hr-HR" dirty="0">
                <a:solidFill>
                  <a:schemeClr val="tx2"/>
                </a:solidFill>
              </a:rPr>
              <a:t> </a:t>
            </a:r>
          </a:p>
          <a:p>
            <a:pPr marL="342900" indent="-342900" eaLnBrk="0" hangingPunct="0">
              <a:lnSpc>
                <a:spcPct val="80000"/>
              </a:lnSpc>
              <a:spcBef>
                <a:spcPct val="20000"/>
              </a:spcBef>
              <a:buClr>
                <a:srgbClr val="FF898C"/>
              </a:buClr>
              <a:buFontTx/>
              <a:buChar char="•"/>
            </a:pPr>
            <a:r>
              <a:rPr lang="hr-HR" b="0" dirty="0">
                <a:solidFill>
                  <a:schemeClr val="tx2"/>
                </a:solidFill>
              </a:rPr>
              <a:t>ugradnja dva nova spremnika PTV-a (2 x 4.500 l</a:t>
            </a:r>
            <a:r>
              <a:rPr lang="hr-HR" b="0" dirty="0" smtClean="0">
                <a:solidFill>
                  <a:schemeClr val="tx2"/>
                </a:solidFill>
              </a:rPr>
              <a:t>)</a:t>
            </a:r>
            <a:endParaRPr lang="hr-HR" b="0" dirty="0">
              <a:solidFill>
                <a:schemeClr val="tx2"/>
              </a:solidFill>
            </a:endParaRPr>
          </a:p>
          <a:p>
            <a:pPr marL="342900" indent="-342900" eaLnBrk="0" hangingPunct="0">
              <a:lnSpc>
                <a:spcPct val="80000"/>
              </a:lnSpc>
              <a:spcBef>
                <a:spcPct val="20000"/>
              </a:spcBef>
              <a:buClr>
                <a:srgbClr val="FF898C"/>
              </a:buClr>
            </a:pPr>
            <a:endParaRPr lang="hr-HR" b="0" dirty="0" smtClean="0">
              <a:solidFill>
                <a:schemeClr val="tx2"/>
              </a:solidFill>
            </a:endParaRPr>
          </a:p>
          <a:p>
            <a:pPr marL="342900" indent="-342900" eaLnBrk="0" hangingPunct="0">
              <a:lnSpc>
                <a:spcPct val="80000"/>
              </a:lnSpc>
              <a:spcBef>
                <a:spcPct val="20000"/>
              </a:spcBef>
              <a:buClr>
                <a:srgbClr val="FF898C"/>
              </a:buClr>
            </a:pPr>
            <a:r>
              <a:rPr lang="hr-HR" b="0" dirty="0" smtClean="0">
                <a:solidFill>
                  <a:schemeClr val="tx2"/>
                </a:solidFill>
              </a:rPr>
              <a:t>Ciljevi </a:t>
            </a:r>
            <a:r>
              <a:rPr lang="hr-HR" b="0" dirty="0">
                <a:solidFill>
                  <a:schemeClr val="tx2"/>
                </a:solidFill>
              </a:rPr>
              <a:t>projekta</a:t>
            </a:r>
            <a:r>
              <a:rPr lang="hr-HR" b="0" dirty="0" smtClean="0">
                <a:solidFill>
                  <a:schemeClr val="tx2"/>
                </a:solidFill>
              </a:rPr>
              <a:t>:</a:t>
            </a:r>
            <a:endParaRPr lang="hr-HR" b="0" dirty="0">
              <a:solidFill>
                <a:schemeClr val="tx2"/>
              </a:solidFill>
            </a:endParaRPr>
          </a:p>
          <a:p>
            <a:pPr marL="342900" indent="-342900" eaLnBrk="0" hangingPunct="0">
              <a:lnSpc>
                <a:spcPct val="80000"/>
              </a:lnSpc>
              <a:spcBef>
                <a:spcPct val="20000"/>
              </a:spcBef>
              <a:buClr>
                <a:srgbClr val="FF898C"/>
              </a:buClr>
              <a:buFont typeface="Arial" charset="0"/>
              <a:buChar char="•"/>
            </a:pPr>
            <a:r>
              <a:rPr lang="hr-HR" b="0" dirty="0">
                <a:solidFill>
                  <a:schemeClr val="tx2"/>
                </a:solidFill>
              </a:rPr>
              <a:t>Smanjenje ukupne potrošnje ekstra lakog loživog ulja korištenjem obnovljivih izvora energije za potrebe grijanja PTV-a</a:t>
            </a:r>
          </a:p>
          <a:p>
            <a:pPr marL="342900" indent="-342900" eaLnBrk="0" hangingPunct="0">
              <a:lnSpc>
                <a:spcPct val="80000"/>
              </a:lnSpc>
              <a:spcBef>
                <a:spcPct val="20000"/>
              </a:spcBef>
              <a:buClr>
                <a:srgbClr val="FF898C"/>
              </a:buClr>
              <a:buFont typeface="Arial" charset="0"/>
              <a:buChar char="•"/>
            </a:pPr>
            <a:r>
              <a:rPr lang="hr-HR" b="0" dirty="0">
                <a:solidFill>
                  <a:schemeClr val="tx2"/>
                </a:solidFill>
              </a:rPr>
              <a:t>Automatsko vođenje sustava za pripremu PTV-a uz praćenje mjerenih parametara odnosno mjerenje potrošnje i ušteda</a:t>
            </a:r>
            <a:endParaRPr lang="hr-HR" sz="2000" b="0" dirty="0">
              <a:solidFill>
                <a:schemeClr val="tx2"/>
              </a:solidFill>
            </a:endParaRPr>
          </a:p>
        </p:txBody>
      </p:sp>
      <p:pic>
        <p:nvPicPr>
          <p:cNvPr id="4101" name="Picture 7" descr="25287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080" y="1341438"/>
            <a:ext cx="3095625"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IMGP06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567" y="3872430"/>
            <a:ext cx="31686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9750" y="5180214"/>
            <a:ext cx="4824338" cy="1089529"/>
          </a:xfrm>
          <a:prstGeom prst="rect">
            <a:avLst/>
          </a:prstGeom>
        </p:spPr>
        <p:txBody>
          <a:bodyPr wrap="square">
            <a:spAutoFit/>
          </a:bodyPr>
          <a:lstStyle/>
          <a:p>
            <a:pPr marL="342900" indent="-342900" eaLnBrk="0" hangingPunct="0">
              <a:lnSpc>
                <a:spcPct val="80000"/>
              </a:lnSpc>
              <a:spcBef>
                <a:spcPct val="20000"/>
              </a:spcBef>
              <a:buClr>
                <a:srgbClr val="FF898C"/>
              </a:buClr>
              <a:buFont typeface="Arial" charset="0"/>
              <a:buChar char="•"/>
            </a:pPr>
            <a:r>
              <a:rPr lang="hr-HR" dirty="0">
                <a:solidFill>
                  <a:schemeClr val="tx2"/>
                </a:solidFill>
              </a:rPr>
              <a:t>Ukupna investicija: 	1.145.105,30 kn bez PDV-a</a:t>
            </a:r>
          </a:p>
          <a:p>
            <a:pPr marL="342900" indent="-342900" eaLnBrk="0" hangingPunct="0">
              <a:lnSpc>
                <a:spcPct val="80000"/>
              </a:lnSpc>
              <a:spcBef>
                <a:spcPct val="20000"/>
              </a:spcBef>
              <a:buClr>
                <a:srgbClr val="FF898C"/>
              </a:buClr>
              <a:buFont typeface="Arial" charset="0"/>
              <a:buChar char="•"/>
            </a:pPr>
            <a:r>
              <a:rPr lang="hr-HR" dirty="0">
                <a:solidFill>
                  <a:schemeClr val="tx2"/>
                </a:solidFill>
              </a:rPr>
              <a:t>Ukupna ušteda: 	158.772,00  kn/god</a:t>
            </a:r>
          </a:p>
          <a:p>
            <a:pPr marL="342900" indent="-342900" eaLnBrk="0" hangingPunct="0">
              <a:lnSpc>
                <a:spcPct val="80000"/>
              </a:lnSpc>
              <a:spcBef>
                <a:spcPct val="20000"/>
              </a:spcBef>
              <a:buClr>
                <a:srgbClr val="FF898C"/>
              </a:buClr>
              <a:buFont typeface="Arial" charset="0"/>
              <a:buChar char="•"/>
            </a:pPr>
            <a:r>
              <a:rPr lang="hr-HR" dirty="0" smtClean="0">
                <a:solidFill>
                  <a:schemeClr val="tx2"/>
                </a:solidFill>
              </a:rPr>
              <a:t>Povrat </a:t>
            </a:r>
            <a:r>
              <a:rPr lang="hr-HR" dirty="0">
                <a:solidFill>
                  <a:schemeClr val="tx2"/>
                </a:solidFill>
              </a:rPr>
              <a:t>investicije</a:t>
            </a:r>
            <a:r>
              <a:rPr lang="hr-HR" dirty="0" smtClean="0">
                <a:solidFill>
                  <a:schemeClr val="tx2"/>
                </a:solidFill>
              </a:rPr>
              <a:t>: </a:t>
            </a:r>
            <a:r>
              <a:rPr lang="hr-HR" dirty="0">
                <a:solidFill>
                  <a:schemeClr val="tx2"/>
                </a:solidFill>
              </a:rPr>
              <a:t>	7,2 godina</a:t>
            </a:r>
          </a:p>
        </p:txBody>
      </p:sp>
    </p:spTree>
    <p:extLst>
      <p:ext uri="{BB962C8B-B14F-4D97-AF65-F5344CB8AC3E}">
        <p14:creationId xmlns:p14="http://schemas.microsoft.com/office/powerpoint/2010/main" val="133646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539750" y="1341438"/>
            <a:ext cx="446405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80000"/>
              </a:lnSpc>
              <a:spcBef>
                <a:spcPct val="20000"/>
              </a:spcBef>
              <a:buClr>
                <a:srgbClr val="FF898C"/>
              </a:buClr>
            </a:pPr>
            <a:r>
              <a:rPr lang="hr-HR" b="1" dirty="0" smtClean="0">
                <a:solidFill>
                  <a:schemeClr val="tx2"/>
                </a:solidFill>
              </a:rPr>
              <a:t>Solarna elektrana 30 kW</a:t>
            </a:r>
            <a:endParaRPr lang="hr-HR" b="1" dirty="0">
              <a:solidFill>
                <a:schemeClr val="tx2"/>
              </a:solidFill>
            </a:endParaRPr>
          </a:p>
          <a:p>
            <a:pPr marL="342900" indent="-342900" eaLnBrk="0" hangingPunct="0">
              <a:lnSpc>
                <a:spcPct val="80000"/>
              </a:lnSpc>
              <a:spcBef>
                <a:spcPct val="20000"/>
              </a:spcBef>
              <a:buClr>
                <a:srgbClr val="FF898C"/>
              </a:buClr>
            </a:pPr>
            <a:endParaRPr lang="hr-HR" b="0" dirty="0">
              <a:solidFill>
                <a:schemeClr val="tx2"/>
              </a:solidFill>
            </a:endParaRPr>
          </a:p>
          <a:p>
            <a:pPr marL="342900" indent="-342900" eaLnBrk="0" hangingPunct="0">
              <a:lnSpc>
                <a:spcPct val="80000"/>
              </a:lnSpc>
              <a:spcBef>
                <a:spcPct val="20000"/>
              </a:spcBef>
              <a:buClr>
                <a:srgbClr val="FF898C"/>
              </a:buClr>
              <a:buFont typeface="Arial" charset="0"/>
              <a:buChar char="•"/>
            </a:pPr>
            <a:r>
              <a:rPr lang="hr-HR" b="0" dirty="0">
                <a:solidFill>
                  <a:schemeClr val="tx2"/>
                </a:solidFill>
              </a:rPr>
              <a:t>Ukupna investicija: </a:t>
            </a:r>
          </a:p>
          <a:p>
            <a:pPr marL="342900" indent="-342900" eaLnBrk="0" hangingPunct="0">
              <a:lnSpc>
                <a:spcPct val="80000"/>
              </a:lnSpc>
              <a:spcBef>
                <a:spcPct val="20000"/>
              </a:spcBef>
              <a:buClr>
                <a:srgbClr val="FF898C"/>
              </a:buClr>
            </a:pPr>
            <a:r>
              <a:rPr lang="hr-HR" b="0" dirty="0">
                <a:solidFill>
                  <a:schemeClr val="tx2"/>
                </a:solidFill>
              </a:rPr>
              <a:t>	</a:t>
            </a:r>
            <a:r>
              <a:rPr lang="hr-HR" dirty="0">
                <a:solidFill>
                  <a:schemeClr val="tx2"/>
                </a:solidFill>
              </a:rPr>
              <a:t>890.000,00 kn </a:t>
            </a:r>
            <a:r>
              <a:rPr lang="hr-HR" b="0" dirty="0">
                <a:solidFill>
                  <a:schemeClr val="tx2"/>
                </a:solidFill>
              </a:rPr>
              <a:t>bez PDV-a</a:t>
            </a:r>
          </a:p>
          <a:p>
            <a:pPr marL="342900" indent="-342900" eaLnBrk="0" hangingPunct="0">
              <a:lnSpc>
                <a:spcPct val="80000"/>
              </a:lnSpc>
              <a:spcBef>
                <a:spcPct val="20000"/>
              </a:spcBef>
              <a:buClr>
                <a:srgbClr val="FF898C"/>
              </a:buClr>
              <a:buFont typeface="Arial" charset="0"/>
              <a:buChar char="•"/>
            </a:pPr>
            <a:r>
              <a:rPr lang="hr-HR" b="0" dirty="0">
                <a:solidFill>
                  <a:schemeClr val="tx2"/>
                </a:solidFill>
              </a:rPr>
              <a:t>Proizvodnja električne energije: </a:t>
            </a:r>
          </a:p>
          <a:p>
            <a:pPr marL="342900" indent="-342900" eaLnBrk="0" hangingPunct="0">
              <a:lnSpc>
                <a:spcPct val="80000"/>
              </a:lnSpc>
              <a:spcBef>
                <a:spcPct val="20000"/>
              </a:spcBef>
              <a:buClr>
                <a:srgbClr val="FF898C"/>
              </a:buClr>
            </a:pPr>
            <a:r>
              <a:rPr lang="hr-HR" b="0" dirty="0">
                <a:solidFill>
                  <a:schemeClr val="tx2"/>
                </a:solidFill>
              </a:rPr>
              <a:t>	</a:t>
            </a:r>
            <a:r>
              <a:rPr lang="hr-HR" dirty="0">
                <a:solidFill>
                  <a:schemeClr val="tx2"/>
                </a:solidFill>
              </a:rPr>
              <a:t>39,69 MWh/god</a:t>
            </a:r>
          </a:p>
          <a:p>
            <a:pPr marL="342900" indent="-342900" eaLnBrk="0" hangingPunct="0">
              <a:lnSpc>
                <a:spcPct val="80000"/>
              </a:lnSpc>
              <a:spcBef>
                <a:spcPct val="20000"/>
              </a:spcBef>
              <a:buClr>
                <a:srgbClr val="FF898C"/>
              </a:buClr>
              <a:buFont typeface="Arial" charset="0"/>
              <a:buChar char="•"/>
            </a:pPr>
            <a:r>
              <a:rPr lang="hr-HR" b="0" dirty="0">
                <a:solidFill>
                  <a:schemeClr val="tx2"/>
                </a:solidFill>
              </a:rPr>
              <a:t>Ukupna financijska korist: </a:t>
            </a:r>
          </a:p>
          <a:p>
            <a:pPr marL="342900" indent="-342900" eaLnBrk="0" hangingPunct="0">
              <a:lnSpc>
                <a:spcPct val="80000"/>
              </a:lnSpc>
              <a:spcBef>
                <a:spcPct val="20000"/>
              </a:spcBef>
              <a:buClr>
                <a:srgbClr val="FF898C"/>
              </a:buClr>
            </a:pPr>
            <a:r>
              <a:rPr lang="hr-HR" b="0" dirty="0">
                <a:solidFill>
                  <a:schemeClr val="tx2"/>
                </a:solidFill>
              </a:rPr>
              <a:t>	</a:t>
            </a:r>
            <a:r>
              <a:rPr lang="hr-HR" dirty="0">
                <a:solidFill>
                  <a:schemeClr val="tx2"/>
                </a:solidFill>
              </a:rPr>
              <a:t>143.000,00 kn/god  </a:t>
            </a:r>
          </a:p>
          <a:p>
            <a:pPr marL="342900" indent="-342900" eaLnBrk="0" hangingPunct="0">
              <a:lnSpc>
                <a:spcPct val="80000"/>
              </a:lnSpc>
              <a:spcBef>
                <a:spcPct val="20000"/>
              </a:spcBef>
              <a:buClr>
                <a:srgbClr val="FF898C"/>
              </a:buClr>
              <a:buFont typeface="Arial" charset="0"/>
              <a:buChar char="•"/>
            </a:pPr>
            <a:r>
              <a:rPr lang="hr-HR" b="0" dirty="0">
                <a:solidFill>
                  <a:schemeClr val="tx2"/>
                </a:solidFill>
              </a:rPr>
              <a:t>Ušteda u CO</a:t>
            </a:r>
            <a:r>
              <a:rPr lang="hr-HR" b="0" baseline="-25000" dirty="0">
                <a:solidFill>
                  <a:schemeClr val="tx2"/>
                </a:solidFill>
              </a:rPr>
              <a:t>2</a:t>
            </a:r>
            <a:r>
              <a:rPr lang="hr-HR" b="0" dirty="0">
                <a:solidFill>
                  <a:schemeClr val="tx2"/>
                </a:solidFill>
              </a:rPr>
              <a:t>:</a:t>
            </a:r>
          </a:p>
          <a:p>
            <a:pPr marL="342900" indent="-342900" eaLnBrk="0" hangingPunct="0">
              <a:lnSpc>
                <a:spcPct val="80000"/>
              </a:lnSpc>
              <a:spcBef>
                <a:spcPct val="20000"/>
              </a:spcBef>
              <a:buClr>
                <a:srgbClr val="FF898C"/>
              </a:buClr>
            </a:pPr>
            <a:r>
              <a:rPr lang="hr-HR" b="0" dirty="0">
                <a:solidFill>
                  <a:schemeClr val="tx2"/>
                </a:solidFill>
              </a:rPr>
              <a:t>	</a:t>
            </a:r>
            <a:r>
              <a:rPr lang="hr-HR" dirty="0">
                <a:solidFill>
                  <a:schemeClr val="tx2"/>
                </a:solidFill>
              </a:rPr>
              <a:t>21 tCO</a:t>
            </a:r>
            <a:r>
              <a:rPr lang="hr-HR" baseline="-25000" dirty="0">
                <a:solidFill>
                  <a:schemeClr val="tx2"/>
                </a:solidFill>
              </a:rPr>
              <a:t>2</a:t>
            </a:r>
            <a:r>
              <a:rPr lang="hr-HR" dirty="0">
                <a:solidFill>
                  <a:schemeClr val="tx2"/>
                </a:solidFill>
              </a:rPr>
              <a:t>/god</a:t>
            </a:r>
          </a:p>
          <a:p>
            <a:pPr marL="342900" indent="-342900" eaLnBrk="0" hangingPunct="0">
              <a:lnSpc>
                <a:spcPct val="80000"/>
              </a:lnSpc>
              <a:spcBef>
                <a:spcPct val="20000"/>
              </a:spcBef>
              <a:buClr>
                <a:srgbClr val="FF898C"/>
              </a:buClr>
              <a:buFont typeface="Arial" charset="0"/>
              <a:buChar char="•"/>
            </a:pPr>
            <a:r>
              <a:rPr lang="hr-HR" b="0" dirty="0">
                <a:solidFill>
                  <a:schemeClr val="tx2"/>
                </a:solidFill>
              </a:rPr>
              <a:t>Povrat investicije:</a:t>
            </a:r>
          </a:p>
          <a:p>
            <a:pPr marL="342900" indent="-342900" eaLnBrk="0" hangingPunct="0">
              <a:lnSpc>
                <a:spcPct val="80000"/>
              </a:lnSpc>
              <a:spcBef>
                <a:spcPct val="20000"/>
              </a:spcBef>
              <a:buClr>
                <a:srgbClr val="FF898C"/>
              </a:buClr>
            </a:pPr>
            <a:r>
              <a:rPr lang="hr-HR" b="0" dirty="0">
                <a:solidFill>
                  <a:schemeClr val="tx2"/>
                </a:solidFill>
              </a:rPr>
              <a:t>	</a:t>
            </a:r>
            <a:r>
              <a:rPr lang="hr-HR" dirty="0">
                <a:solidFill>
                  <a:schemeClr val="tx2"/>
                </a:solidFill>
              </a:rPr>
              <a:t>6,5 godina</a:t>
            </a:r>
          </a:p>
          <a:p>
            <a:pPr marL="342900" indent="-342900" eaLnBrk="0" hangingPunct="0">
              <a:lnSpc>
                <a:spcPct val="80000"/>
              </a:lnSpc>
              <a:spcBef>
                <a:spcPct val="20000"/>
              </a:spcBef>
              <a:buClr>
                <a:srgbClr val="FF898C"/>
              </a:buClr>
            </a:pPr>
            <a:endParaRPr lang="hr-HR" dirty="0">
              <a:solidFill>
                <a:schemeClr val="tx2"/>
              </a:solidFill>
            </a:endParaRPr>
          </a:p>
          <a:p>
            <a:pPr marL="342900" indent="-342900" eaLnBrk="0" hangingPunct="0">
              <a:lnSpc>
                <a:spcPct val="80000"/>
              </a:lnSpc>
              <a:spcBef>
                <a:spcPct val="20000"/>
              </a:spcBef>
              <a:buClr>
                <a:srgbClr val="FF898C"/>
              </a:buClr>
            </a:pPr>
            <a:endParaRPr lang="hr-HR" sz="2000" dirty="0">
              <a:solidFill>
                <a:schemeClr val="tx2"/>
              </a:solidFill>
            </a:endParaRPr>
          </a:p>
          <a:p>
            <a:pPr marL="342900" indent="-342900" eaLnBrk="0" hangingPunct="0">
              <a:lnSpc>
                <a:spcPct val="80000"/>
              </a:lnSpc>
              <a:spcBef>
                <a:spcPct val="20000"/>
              </a:spcBef>
              <a:buClr>
                <a:srgbClr val="FF898C"/>
              </a:buClr>
            </a:pPr>
            <a:endParaRPr lang="hr-HR" sz="2000" b="0" dirty="0">
              <a:solidFill>
                <a:schemeClr val="tx2"/>
              </a:solidFill>
            </a:endParaRPr>
          </a:p>
        </p:txBody>
      </p:sp>
      <p:pic>
        <p:nvPicPr>
          <p:cNvPr id="7172" name="Picture 2" descr="C:\Documents and Settings\lviskovic\Desktop\Slike\P5060005.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5317675" y="1628776"/>
            <a:ext cx="28797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descr="C:\Documents and Settings\lviskovic\Desktop\Slike\P5060014.jpg"/>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5292725" y="3789363"/>
            <a:ext cx="28797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3203848" y="404664"/>
            <a:ext cx="5940152" cy="508918"/>
          </a:xfrm>
        </p:spPr>
        <p:txBody>
          <a:bodyPr>
            <a:noAutofit/>
          </a:bodyPr>
          <a:lstStyle/>
          <a:p>
            <a:pPr eaLnBrk="1" hangingPunct="1"/>
            <a:r>
              <a:rPr lang="hr-HR" sz="3600" b="1" dirty="0" smtClean="0">
                <a:solidFill>
                  <a:schemeClr val="bg1"/>
                </a:solidFill>
              </a:rPr>
              <a:t>Hotel </a:t>
            </a:r>
            <a:r>
              <a:rPr lang="hr-HR" sz="3600" b="1" dirty="0" err="1" smtClean="0">
                <a:solidFill>
                  <a:schemeClr val="bg1"/>
                </a:solidFill>
              </a:rPr>
              <a:t>Adria</a:t>
            </a:r>
            <a:r>
              <a:rPr lang="hr-HR" sz="3600" b="1" dirty="0" smtClean="0">
                <a:solidFill>
                  <a:schemeClr val="bg1"/>
                </a:solidFill>
              </a:rPr>
              <a:t> Biograd - II faza</a:t>
            </a:r>
          </a:p>
        </p:txBody>
      </p:sp>
    </p:spTree>
    <p:extLst>
      <p:ext uri="{BB962C8B-B14F-4D97-AF65-F5344CB8AC3E}">
        <p14:creationId xmlns:p14="http://schemas.microsoft.com/office/powerpoint/2010/main" val="706864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4" descr="http://www.energyplus.hr/sites/default/files/styles/reference/public/products/HB380_new_11.jpg?itok=tsQi18X9"/>
          <p:cNvPicPr>
            <a:picLocks noChangeAspect="1" noChangeArrowheads="1"/>
          </p:cNvPicPr>
          <p:nvPr/>
        </p:nvPicPr>
        <p:blipFill>
          <a:blip r:embed="rId2" cstate="print"/>
          <a:srcRect l="19700" t="20322" r="18737" b="6517"/>
          <a:stretch>
            <a:fillRect/>
          </a:stretch>
        </p:blipFill>
        <p:spPr bwMode="auto">
          <a:xfrm>
            <a:off x="4355976" y="5373216"/>
            <a:ext cx="1800200" cy="1296144"/>
          </a:xfrm>
          <a:prstGeom prst="rect">
            <a:avLst/>
          </a:prstGeom>
          <a:noFill/>
        </p:spPr>
      </p:pic>
      <p:pic>
        <p:nvPicPr>
          <p:cNvPr id="8" name="Picture 7"/>
          <p:cNvPicPr>
            <a:picLocks noChangeAspect="1" noChangeArrowheads="1"/>
          </p:cNvPicPr>
          <p:nvPr/>
        </p:nvPicPr>
        <p:blipFill>
          <a:blip r:embed="rId3" cstate="print"/>
          <a:srcRect/>
          <a:stretch>
            <a:fillRect/>
          </a:stretch>
        </p:blipFill>
        <p:spPr bwMode="auto">
          <a:xfrm>
            <a:off x="5652120" y="2996952"/>
            <a:ext cx="2553509" cy="1872208"/>
          </a:xfrm>
          <a:prstGeom prst="rect">
            <a:avLst/>
          </a:prstGeom>
          <a:noFill/>
          <a:ln w="9525">
            <a:noFill/>
            <a:miter lim="800000"/>
            <a:headEnd/>
            <a:tailEnd/>
          </a:ln>
        </p:spPr>
      </p:pic>
      <p:sp>
        <p:nvSpPr>
          <p:cNvPr id="32770" name="Rectangle 2"/>
          <p:cNvSpPr>
            <a:spLocks noGrp="1" noChangeArrowheads="1"/>
          </p:cNvSpPr>
          <p:nvPr>
            <p:ph type="title"/>
          </p:nvPr>
        </p:nvSpPr>
        <p:spPr>
          <a:xfrm>
            <a:off x="2031032" y="274638"/>
            <a:ext cx="8229600" cy="706090"/>
          </a:xfrm>
        </p:spPr>
        <p:txBody>
          <a:bodyPr>
            <a:normAutofit/>
          </a:bodyPr>
          <a:lstStyle/>
          <a:p>
            <a:r>
              <a:rPr lang="hr-HR" sz="4000" b="1" dirty="0" smtClean="0">
                <a:solidFill>
                  <a:schemeClr val="bg1"/>
                </a:solidFill>
                <a:latin typeface="Trebuchet MS" pitchFamily="34" charset="0"/>
              </a:rPr>
              <a:t>PROJEKT ELKA</a:t>
            </a:r>
            <a:endParaRPr lang="en-GB" sz="4000" b="1" dirty="0" smtClean="0">
              <a:solidFill>
                <a:schemeClr val="bg1"/>
              </a:solidFill>
              <a:latin typeface="Trebuchet MS" pitchFamily="34" charset="0"/>
            </a:endParaRPr>
          </a:p>
        </p:txBody>
      </p:sp>
      <p:sp>
        <p:nvSpPr>
          <p:cNvPr id="7" name="Rectangle 3"/>
          <p:cNvSpPr txBox="1">
            <a:spLocks noChangeArrowheads="1"/>
          </p:cNvSpPr>
          <p:nvPr/>
        </p:nvSpPr>
        <p:spPr bwMode="auto">
          <a:xfrm>
            <a:off x="395536" y="1556792"/>
            <a:ext cx="576064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lnSpc>
                <a:spcPct val="80000"/>
              </a:lnSpc>
              <a:spcBef>
                <a:spcPct val="20000"/>
              </a:spcBef>
              <a:buClr>
                <a:srgbClr val="FF898C"/>
              </a:buClr>
              <a:defRPr/>
            </a:pPr>
            <a:r>
              <a:rPr lang="hr-HR" sz="2400" b="0" kern="0" dirty="0" smtClean="0">
                <a:solidFill>
                  <a:schemeClr val="tx2"/>
                </a:solidFill>
                <a:latin typeface="+mn-lt"/>
                <a:cs typeface="+mn-cs"/>
              </a:rPr>
              <a:t>Modernizacija rasvjete proizvodnih hala:</a:t>
            </a:r>
          </a:p>
          <a:p>
            <a:pPr marL="342900" indent="-342900" eaLnBrk="0" hangingPunct="0">
              <a:lnSpc>
                <a:spcPct val="80000"/>
              </a:lnSpc>
              <a:spcBef>
                <a:spcPct val="20000"/>
              </a:spcBef>
              <a:buClr>
                <a:srgbClr val="FF898C"/>
              </a:buClr>
              <a:defRPr/>
            </a:pPr>
            <a:endParaRPr lang="hr-HR" sz="2400" b="0" kern="0" dirty="0" smtClean="0">
              <a:solidFill>
                <a:schemeClr val="tx2"/>
              </a:solidFill>
              <a:latin typeface="+mn-lt"/>
              <a:cs typeface="+mn-cs"/>
            </a:endParaRPr>
          </a:p>
          <a:p>
            <a:pPr marL="342900" indent="-342900" eaLnBrk="0" hangingPunct="0">
              <a:lnSpc>
                <a:spcPct val="80000"/>
              </a:lnSpc>
              <a:spcBef>
                <a:spcPct val="20000"/>
              </a:spcBef>
              <a:buClr>
                <a:srgbClr val="FF898C"/>
              </a:buClr>
              <a:buFont typeface="Arial" charset="0"/>
              <a:buChar char="•"/>
              <a:defRPr/>
            </a:pPr>
            <a:r>
              <a:rPr lang="hr-HR" sz="2400" b="0" kern="0" dirty="0" smtClean="0">
                <a:solidFill>
                  <a:schemeClr val="tx2"/>
                </a:solidFill>
                <a:latin typeface="+mn-lt"/>
                <a:cs typeface="+mn-cs"/>
              </a:rPr>
              <a:t>PRIJE: neadekvatna rasvijetljenost i prevelika potrošnja energije</a:t>
            </a:r>
          </a:p>
          <a:p>
            <a:pPr marL="342900" indent="-342900" eaLnBrk="0" hangingPunct="0">
              <a:lnSpc>
                <a:spcPct val="80000"/>
              </a:lnSpc>
              <a:spcBef>
                <a:spcPct val="20000"/>
              </a:spcBef>
              <a:buClr>
                <a:srgbClr val="FF898C"/>
              </a:buClr>
              <a:buFont typeface="Arial" charset="0"/>
              <a:buChar char="•"/>
              <a:defRPr/>
            </a:pPr>
            <a:endParaRPr lang="hr-HR" sz="2400" b="0" kern="0" dirty="0" smtClean="0">
              <a:solidFill>
                <a:schemeClr val="tx2"/>
              </a:solidFill>
              <a:latin typeface="+mn-lt"/>
              <a:cs typeface="+mn-cs"/>
            </a:endParaRPr>
          </a:p>
          <a:p>
            <a:pPr marL="342900" indent="-342900" eaLnBrk="0" hangingPunct="0">
              <a:lnSpc>
                <a:spcPct val="80000"/>
              </a:lnSpc>
              <a:spcBef>
                <a:spcPct val="20000"/>
              </a:spcBef>
              <a:buClr>
                <a:srgbClr val="FF898C"/>
              </a:buClr>
              <a:buFont typeface="Arial" charset="0"/>
              <a:buChar char="•"/>
              <a:defRPr/>
            </a:pPr>
            <a:r>
              <a:rPr lang="hr-HR" sz="2400" b="0" kern="0" dirty="0" smtClean="0">
                <a:solidFill>
                  <a:schemeClr val="tx2"/>
                </a:solidFill>
                <a:latin typeface="+mn-lt"/>
                <a:cs typeface="+mn-cs"/>
              </a:rPr>
              <a:t>POSLIJE: moderna rasvjeta, niži troškovi energije i održavanja</a:t>
            </a:r>
          </a:p>
          <a:p>
            <a:pPr marL="342900" indent="-342900" eaLnBrk="0" hangingPunct="0">
              <a:lnSpc>
                <a:spcPct val="80000"/>
              </a:lnSpc>
              <a:spcBef>
                <a:spcPct val="20000"/>
              </a:spcBef>
              <a:buClr>
                <a:srgbClr val="FF898C"/>
              </a:buClr>
              <a:buFont typeface="Arial" charset="0"/>
              <a:buChar char="•"/>
              <a:defRPr/>
            </a:pPr>
            <a:endParaRPr lang="hr-HR" sz="2400" b="0" kern="0" dirty="0" smtClean="0">
              <a:solidFill>
                <a:schemeClr val="tx2"/>
              </a:solidFill>
              <a:latin typeface="+mn-lt"/>
              <a:cs typeface="+mn-cs"/>
            </a:endParaRPr>
          </a:p>
          <a:p>
            <a:pPr marL="342900" indent="-342900" eaLnBrk="0" hangingPunct="0">
              <a:lnSpc>
                <a:spcPct val="80000"/>
              </a:lnSpc>
              <a:spcBef>
                <a:spcPct val="20000"/>
              </a:spcBef>
              <a:buClr>
                <a:srgbClr val="FF898C"/>
              </a:buClr>
              <a:buFont typeface="Arial" charset="0"/>
              <a:buChar char="•"/>
              <a:defRPr/>
            </a:pPr>
            <a:r>
              <a:rPr lang="hr-HR" sz="2400" b="0" kern="0" dirty="0" smtClean="0">
                <a:solidFill>
                  <a:schemeClr val="tx2"/>
                </a:solidFill>
                <a:latin typeface="+mn-lt"/>
                <a:cs typeface="+mn-cs"/>
              </a:rPr>
              <a:t>Vrijednost projekta 1,3 </a:t>
            </a:r>
            <a:r>
              <a:rPr lang="hr-HR" sz="2400" b="0" kern="0" dirty="0" err="1" smtClean="0">
                <a:solidFill>
                  <a:schemeClr val="tx2"/>
                </a:solidFill>
                <a:latin typeface="+mn-lt"/>
                <a:cs typeface="+mn-cs"/>
              </a:rPr>
              <a:t>mil</a:t>
            </a:r>
            <a:r>
              <a:rPr lang="hr-HR" sz="2400" b="0" kern="0" dirty="0" smtClean="0">
                <a:solidFill>
                  <a:schemeClr val="tx2"/>
                </a:solidFill>
                <a:latin typeface="+mn-lt"/>
                <a:cs typeface="+mn-cs"/>
              </a:rPr>
              <a:t>. Kuna</a:t>
            </a:r>
          </a:p>
          <a:p>
            <a:pPr marL="342900" indent="-342900" eaLnBrk="0" hangingPunct="0">
              <a:lnSpc>
                <a:spcPct val="80000"/>
              </a:lnSpc>
              <a:spcBef>
                <a:spcPct val="20000"/>
              </a:spcBef>
              <a:buClr>
                <a:srgbClr val="FF898C"/>
              </a:buClr>
              <a:buFont typeface="Arial" charset="0"/>
              <a:buChar char="•"/>
              <a:defRPr/>
            </a:pPr>
            <a:r>
              <a:rPr lang="hr-HR" sz="2400" kern="0" dirty="0" smtClean="0">
                <a:solidFill>
                  <a:schemeClr val="tx2"/>
                </a:solidFill>
              </a:rPr>
              <a:t>Uštede 540.000 </a:t>
            </a:r>
            <a:r>
              <a:rPr lang="hr-HR" sz="2400" kern="0" dirty="0" err="1" smtClean="0">
                <a:solidFill>
                  <a:schemeClr val="tx2"/>
                </a:solidFill>
              </a:rPr>
              <a:t>kWh</a:t>
            </a:r>
            <a:r>
              <a:rPr lang="hr-HR" sz="2400" kern="0" dirty="0" smtClean="0">
                <a:solidFill>
                  <a:schemeClr val="tx2"/>
                </a:solidFill>
              </a:rPr>
              <a:t>/god.</a:t>
            </a:r>
            <a:endParaRPr lang="hr-HR" sz="2400" b="0" kern="0" dirty="0" smtClean="0">
              <a:solidFill>
                <a:schemeClr val="tx2"/>
              </a:solidFill>
            </a:endParaRPr>
          </a:p>
        </p:txBody>
      </p:sp>
      <p:pic>
        <p:nvPicPr>
          <p:cNvPr id="6" name="Picture 2" descr="C:\Documents and Settings\lviskovic\Desktop\Slike\IMGP3763.jpg"/>
          <p:cNvPicPr>
            <a:picLocks noChangeAspect="1" noChangeArrowheads="1"/>
          </p:cNvPicPr>
          <p:nvPr/>
        </p:nvPicPr>
        <p:blipFill>
          <a:blip r:embed="rId4" cstate="print"/>
          <a:srcRect/>
          <a:stretch>
            <a:fillRect/>
          </a:stretch>
        </p:blipFill>
        <p:spPr bwMode="auto">
          <a:xfrm>
            <a:off x="7092280" y="1052737"/>
            <a:ext cx="1818084" cy="2423465"/>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6493378" y="4725144"/>
            <a:ext cx="2396107"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TotalTime>
  <Words>730</Words>
  <Application>Microsoft Office PowerPoint</Application>
  <PresentationFormat>On-screen Show (4:3)</PresentationFormat>
  <Paragraphs>154</Paragraphs>
  <Slides>21</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Arial Black</vt:lpstr>
      <vt:lpstr>Calibri</vt:lpstr>
      <vt:lpstr>Korolev Compressed Bold</vt:lpstr>
      <vt:lpstr>Trebuchet MS</vt:lpstr>
      <vt:lpstr>Office Theme</vt:lpstr>
      <vt:lpstr>1_Office Theme</vt:lpstr>
      <vt:lpstr>PowerPoint Presentation</vt:lpstr>
      <vt:lpstr>O HEP ESCO-u</vt:lpstr>
      <vt:lpstr>HEP ESCO - reference</vt:lpstr>
      <vt:lpstr>PowerPoint Presentation</vt:lpstr>
      <vt:lpstr>PROJEKT PPK</vt:lpstr>
      <vt:lpstr>PROJEKT ELEKTRO KONTAKT</vt:lpstr>
      <vt:lpstr>Hotel Adria Biograd - I faza</vt:lpstr>
      <vt:lpstr>Hotel Adria Biograd - II faza</vt:lpstr>
      <vt:lpstr>PROJEKT ELKA</vt:lpstr>
      <vt:lpstr>PROJEKT ELKA faza 2</vt:lpstr>
      <vt:lpstr>VIKTOR LENAC</vt:lpstr>
      <vt:lpstr>PowerPoint Presentation</vt:lpstr>
      <vt:lpstr>PowerPoint Presentation</vt:lpstr>
      <vt:lpstr>ŠTO JE ESCO PROJEKT?</vt:lpstr>
      <vt:lpstr>ŠTO JE ESCO PROJEKT?</vt:lpstr>
      <vt:lpstr>ŠTO JE ESCO PROJEKT</vt:lpstr>
      <vt:lpstr>NOVE ENERGETSKE USLUGE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 ENERGETSKE USLUGE</dc:title>
  <dc:creator>Sandra Magajne</dc:creator>
  <cp:lastModifiedBy>Katedra</cp:lastModifiedBy>
  <cp:revision>61</cp:revision>
  <cp:lastPrinted>2015-04-28T14:17:06Z</cp:lastPrinted>
  <dcterms:created xsi:type="dcterms:W3CDTF">2014-11-11T08:21:02Z</dcterms:created>
  <dcterms:modified xsi:type="dcterms:W3CDTF">2015-04-29T12:41:00Z</dcterms:modified>
</cp:coreProperties>
</file>